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5"/>
  </p:notesMasterIdLst>
  <p:handoutMasterIdLst>
    <p:handoutMasterId r:id="rId6"/>
  </p:handoutMasterIdLst>
  <p:sldIdLst>
    <p:sldId id="276" r:id="rId2"/>
    <p:sldId id="277" r:id="rId3"/>
    <p:sldId id="27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8229"/>
    <a:srgbClr val="323233"/>
    <a:srgbClr val="EBEBEC"/>
    <a:srgbClr val="44546A"/>
    <a:srgbClr val="1B75BC"/>
    <a:srgbClr val="E6E6E6"/>
    <a:srgbClr val="A5A5A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43215" autoAdjust="0"/>
    <p:restoredTop sz="92217" autoAdjust="0"/>
  </p:normalViewPr>
  <p:slideViewPr>
    <p:cSldViewPr snapToGrid="0" snapToObjects="1">
      <p:cViewPr varScale="1">
        <p:scale>
          <a:sx n="94" d="100"/>
          <a:sy n="94" d="100"/>
        </p:scale>
        <p:origin x="224" y="504"/>
      </p:cViewPr>
      <p:guideLst/>
    </p:cSldViewPr>
  </p:slideViewPr>
  <p:outlineViewPr>
    <p:cViewPr>
      <p:scale>
        <a:sx n="33" d="100"/>
        <a:sy n="33" d="100"/>
      </p:scale>
      <p:origin x="0" y="-25656"/>
    </p:cViewPr>
  </p:outlineViewPr>
  <p:notesTextViewPr>
    <p:cViewPr>
      <p:scale>
        <a:sx n="1" d="1"/>
        <a:sy n="1" d="1"/>
      </p:scale>
      <p:origin x="0" y="0"/>
    </p:cViewPr>
  </p:notesTextViewPr>
  <p:notesViewPr>
    <p:cSldViewPr snapToGrid="0" snapToObjects="1" showGuides="1">
      <p:cViewPr varScale="1">
        <p:scale>
          <a:sx n="143" d="100"/>
          <a:sy n="143" d="100"/>
        </p:scale>
        <p:origin x="2424"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3D1FF6A-DCAA-9D4D-8365-6C6088308DF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2FEAF73-F8ED-F147-AE4B-BABF3F38CB4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BB62FAD-B68F-7442-9D03-CD95DA4EED7F}" type="datetimeFigureOut">
              <a:rPr lang="en-US" smtClean="0"/>
              <a:t>9/10/25</a:t>
            </a:fld>
            <a:endParaRPr lang="en-US"/>
          </a:p>
        </p:txBody>
      </p:sp>
      <p:sp>
        <p:nvSpPr>
          <p:cNvPr id="4" name="Footer Placeholder 3">
            <a:extLst>
              <a:ext uri="{FF2B5EF4-FFF2-40B4-BE49-F238E27FC236}">
                <a16:creationId xmlns:a16="http://schemas.microsoft.com/office/drawing/2014/main" id="{7AE0A5BC-06A8-2444-89F6-4F6EC8AF842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E4868ADE-21CE-3E43-8415-4C328D51393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673C4CE-34E6-C44A-941C-B8C287BA5F07}" type="slidenum">
              <a:rPr lang="en-US" smtClean="0"/>
              <a:t>‹nr.›</a:t>
            </a:fld>
            <a:endParaRPr lang="en-US"/>
          </a:p>
        </p:txBody>
      </p:sp>
    </p:spTree>
    <p:extLst>
      <p:ext uri="{BB962C8B-B14F-4D97-AF65-F5344CB8AC3E}">
        <p14:creationId xmlns:p14="http://schemas.microsoft.com/office/powerpoint/2010/main" val="34158474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60B04E-363B-F14C-930C-44E107E35913}" type="datetimeFigureOut">
              <a:rPr lang="en-US" smtClean="0"/>
              <a:t>9/10/25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E5758B-B713-9940-9164-0024BBD8DEEF}" type="slidenum">
              <a:rPr lang="en-US" smtClean="0"/>
              <a:t>‹nr.›</a:t>
            </a:fld>
            <a:endParaRPr lang="en-US"/>
          </a:p>
        </p:txBody>
      </p:sp>
    </p:spTree>
    <p:extLst>
      <p:ext uri="{BB962C8B-B14F-4D97-AF65-F5344CB8AC3E}">
        <p14:creationId xmlns:p14="http://schemas.microsoft.com/office/powerpoint/2010/main" val="27905435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gn="l"/>
            <a:r>
              <a:rPr lang="en-US" sz="1200" b="0" dirty="0" err="1">
                <a:solidFill>
                  <a:srgbClr val="FF0000"/>
                </a:solidFill>
                <a:latin typeface="Nexus Sans Pro" panose="02000503030000020003" pitchFamily="2" charset="77"/>
                <a:ea typeface="Nexus Sans Pro" panose="02000503030000020003" pitchFamily="2" charset="77"/>
              </a:rPr>
              <a:t>Omschrijving</a:t>
            </a:r>
            <a:r>
              <a:rPr lang="en-US" sz="1200" b="0" dirty="0">
                <a:solidFill>
                  <a:srgbClr val="FF0000"/>
                </a:solidFill>
                <a:latin typeface="Nexus Sans Pro" panose="02000503030000020003" pitchFamily="2" charset="77"/>
                <a:ea typeface="Nexus Sans Pro" panose="02000503030000020003" pitchFamily="2" charset="77"/>
              </a:rPr>
              <a:t> </a:t>
            </a:r>
            <a:r>
              <a:rPr lang="en-US" sz="1200" b="0" dirty="0" err="1">
                <a:solidFill>
                  <a:srgbClr val="FF0000"/>
                </a:solidFill>
                <a:latin typeface="Nexus Sans Pro" panose="02000503030000020003" pitchFamily="2" charset="77"/>
                <a:ea typeface="Nexus Sans Pro" panose="02000503030000020003" pitchFamily="2" charset="77"/>
              </a:rPr>
              <a:t>Gevaar</a:t>
            </a:r>
            <a:r>
              <a:rPr lang="en-US" sz="1200" b="0" dirty="0">
                <a:solidFill>
                  <a:srgbClr val="FF0000"/>
                </a:solidFill>
                <a:latin typeface="Nexus Sans Pro" panose="02000503030000020003" pitchFamily="2" charset="77"/>
                <a:ea typeface="Nexus Sans Pro" panose="02000503030000020003" pitchFamily="2" charset="77"/>
              </a:rPr>
              <a:t> – that’s the Dutch term</a:t>
            </a:r>
          </a:p>
          <a:p>
            <a:pPr algn="l"/>
            <a:r>
              <a:rPr lang="en-US" sz="1200" b="0" dirty="0" err="1">
                <a:solidFill>
                  <a:srgbClr val="FF0000"/>
                </a:solidFill>
                <a:ea typeface="Nexus Sans Pro" panose="02000503030000020003" pitchFamily="2" charset="77"/>
              </a:rPr>
              <a:t>Gevaarsboodschap</a:t>
            </a:r>
            <a:r>
              <a:rPr lang="en-US" sz="1200" b="0" dirty="0">
                <a:solidFill>
                  <a:srgbClr val="FF0000"/>
                </a:solidFill>
                <a:ea typeface="Nexus Sans Pro" panose="02000503030000020003" pitchFamily="2" charset="77"/>
              </a:rPr>
              <a:t> -  that’s the Flemish term</a:t>
            </a:r>
          </a:p>
          <a:p>
            <a:pPr algn="l"/>
            <a:r>
              <a:rPr lang="en-US" sz="1200" b="0" dirty="0">
                <a:solidFill>
                  <a:srgbClr val="FF0000"/>
                </a:solidFill>
                <a:latin typeface="Nexus Sans Pro" panose="02000503030000020003" pitchFamily="2" charset="77"/>
                <a:ea typeface="Nexus Sans Pro" panose="02000503030000020003" pitchFamily="2" charset="77"/>
              </a:rPr>
              <a:t>All the other terms are equal</a:t>
            </a:r>
          </a:p>
          <a:p>
            <a:endParaRPr lang="en-GB" dirty="0"/>
          </a:p>
          <a:p>
            <a:r>
              <a:rPr lang="en-GB" dirty="0"/>
              <a:t>https://</a:t>
            </a:r>
            <a:r>
              <a:rPr lang="en-GB" dirty="0" err="1"/>
              <a:t>knowledgebank.signsofsafety.net</a:t>
            </a:r>
            <a:r>
              <a:rPr lang="en-GB" dirty="0"/>
              <a:t>/resources/introduction-to-signs-of-safety/signs-of-safety-assessment-and-planning-framework</a:t>
            </a:r>
          </a:p>
          <a:p>
            <a:endParaRPr lang="en-GB" dirty="0"/>
          </a:p>
        </p:txBody>
      </p:sp>
      <p:sp>
        <p:nvSpPr>
          <p:cNvPr id="4" name="Tijdelijke aanduiding voor dianummer 3"/>
          <p:cNvSpPr>
            <a:spLocks noGrp="1"/>
          </p:cNvSpPr>
          <p:nvPr>
            <p:ph type="sldNum" sz="quarter" idx="5"/>
          </p:nvPr>
        </p:nvSpPr>
        <p:spPr/>
        <p:txBody>
          <a:bodyPr/>
          <a:lstStyle/>
          <a:p>
            <a:fld id="{5BE5758B-B713-9940-9164-0024BBD8DEEF}" type="slidenum">
              <a:rPr lang="en-US" smtClean="0"/>
              <a:t>1</a:t>
            </a:fld>
            <a:endParaRPr lang="en-US"/>
          </a:p>
        </p:txBody>
      </p:sp>
    </p:spTree>
    <p:extLst>
      <p:ext uri="{BB962C8B-B14F-4D97-AF65-F5344CB8AC3E}">
        <p14:creationId xmlns:p14="http://schemas.microsoft.com/office/powerpoint/2010/main" val="23804713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GB" dirty="0"/>
          </a:p>
        </p:txBody>
      </p:sp>
      <p:sp>
        <p:nvSpPr>
          <p:cNvPr id="4" name="Tijdelijke aanduiding voor dianummer 3"/>
          <p:cNvSpPr>
            <a:spLocks noGrp="1"/>
          </p:cNvSpPr>
          <p:nvPr>
            <p:ph type="sldNum" sz="quarter" idx="5"/>
          </p:nvPr>
        </p:nvSpPr>
        <p:spPr/>
        <p:txBody>
          <a:bodyPr/>
          <a:lstStyle/>
          <a:p>
            <a:fld id="{5BE5758B-B713-9940-9164-0024BBD8DEEF}" type="slidenum">
              <a:rPr lang="en-US" smtClean="0"/>
              <a:t>2</a:t>
            </a:fld>
            <a:endParaRPr lang="en-US"/>
          </a:p>
        </p:txBody>
      </p:sp>
    </p:spTree>
    <p:extLst>
      <p:ext uri="{BB962C8B-B14F-4D97-AF65-F5344CB8AC3E}">
        <p14:creationId xmlns:p14="http://schemas.microsoft.com/office/powerpoint/2010/main" val="4700150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1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3DECE-3BE3-A743-872B-F4E93B4985CC}"/>
              </a:ext>
            </a:extLst>
          </p:cNvPr>
          <p:cNvSpPr>
            <a:spLocks noGrp="1"/>
          </p:cNvSpPr>
          <p:nvPr>
            <p:ph type="ctrTitle"/>
          </p:nvPr>
        </p:nvSpPr>
        <p:spPr>
          <a:xfrm>
            <a:off x="2909599" y="981077"/>
            <a:ext cx="8442616" cy="1331913"/>
          </a:xfrm>
        </p:spPr>
        <p:txBody>
          <a:bodyPr anchor="ctr">
            <a:normAutofit/>
          </a:bodyPr>
          <a:lstStyle>
            <a:lvl1pPr algn="l">
              <a:defRPr sz="4400"/>
            </a:lvl1pPr>
          </a:lstStyle>
          <a:p>
            <a:r>
              <a:rPr lang="en-GB"/>
              <a:t>Click to edit Master title style</a:t>
            </a:r>
            <a:endParaRPr lang="en-AU" dirty="0"/>
          </a:p>
        </p:txBody>
      </p:sp>
      <p:sp>
        <p:nvSpPr>
          <p:cNvPr id="3" name="Subtitle 2">
            <a:extLst>
              <a:ext uri="{FF2B5EF4-FFF2-40B4-BE49-F238E27FC236}">
                <a16:creationId xmlns:a16="http://schemas.microsoft.com/office/drawing/2014/main" id="{17867F4C-0B1D-D94B-A59B-06CC94FDE434}"/>
              </a:ext>
            </a:extLst>
          </p:cNvPr>
          <p:cNvSpPr>
            <a:spLocks noGrp="1"/>
          </p:cNvSpPr>
          <p:nvPr>
            <p:ph type="subTitle" idx="1" hasCustomPrompt="1"/>
          </p:nvPr>
        </p:nvSpPr>
        <p:spPr>
          <a:xfrm>
            <a:off x="2909597" y="2312989"/>
            <a:ext cx="8442617" cy="1116012"/>
          </a:xfrm>
        </p:spPr>
        <p:txBody>
          <a:bodyPr anchor="ctr"/>
          <a:lstStyle>
            <a:lvl1pPr marL="0" indent="0" algn="l">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City, Date</a:t>
            </a:r>
            <a:endParaRPr lang="en-AU" dirty="0"/>
          </a:p>
        </p:txBody>
      </p:sp>
      <p:sp>
        <p:nvSpPr>
          <p:cNvPr id="7" name="TextBox 6">
            <a:extLst>
              <a:ext uri="{FF2B5EF4-FFF2-40B4-BE49-F238E27FC236}">
                <a16:creationId xmlns:a16="http://schemas.microsoft.com/office/drawing/2014/main" id="{ADEDD62A-8945-3846-92A7-458EBDCE3592}"/>
              </a:ext>
            </a:extLst>
          </p:cNvPr>
          <p:cNvSpPr txBox="1"/>
          <p:nvPr userDrawn="1"/>
        </p:nvSpPr>
        <p:spPr>
          <a:xfrm>
            <a:off x="2892426" y="5368355"/>
            <a:ext cx="8442617" cy="400110"/>
          </a:xfrm>
          <a:prstGeom prst="rect">
            <a:avLst/>
          </a:prstGeom>
          <a:noFill/>
        </p:spPr>
        <p:txBody>
          <a:bodyPr wrap="square" rtlCol="0">
            <a:spAutoFit/>
          </a:bodyPr>
          <a:lstStyle/>
          <a:p>
            <a:r>
              <a:rPr lang="en-AU" sz="2000" b="0" i="0" dirty="0">
                <a:latin typeface="Nexus Sans Pro" panose="02000503030000020003" pitchFamily="2" charset="77"/>
              </a:rPr>
              <a:t>Presented by:</a:t>
            </a:r>
          </a:p>
        </p:txBody>
      </p:sp>
      <p:sp>
        <p:nvSpPr>
          <p:cNvPr id="8" name="Footer Placeholder 4">
            <a:extLst>
              <a:ext uri="{FF2B5EF4-FFF2-40B4-BE49-F238E27FC236}">
                <a16:creationId xmlns:a16="http://schemas.microsoft.com/office/drawing/2014/main" id="{1E5C4843-0712-8D47-A39F-200164EB174C}"/>
              </a:ext>
            </a:extLst>
          </p:cNvPr>
          <p:cNvSpPr>
            <a:spLocks noGrp="1"/>
          </p:cNvSpPr>
          <p:nvPr>
            <p:ph type="ftr" sz="quarter" idx="11"/>
          </p:nvPr>
        </p:nvSpPr>
        <p:spPr>
          <a:xfrm>
            <a:off x="4038600" y="6356351"/>
            <a:ext cx="4114800" cy="365125"/>
          </a:xfrm>
        </p:spPr>
        <p:txBody>
          <a:bodyPr/>
          <a:lstStyle/>
          <a:p>
            <a:r>
              <a:rPr lang="en-AU"/>
              <a:t>© 2020 Elia International Ltd</a:t>
            </a:r>
            <a:endParaRPr lang="en-AU" dirty="0"/>
          </a:p>
        </p:txBody>
      </p:sp>
      <p:sp>
        <p:nvSpPr>
          <p:cNvPr id="10" name="Text Placeholder 9">
            <a:extLst>
              <a:ext uri="{FF2B5EF4-FFF2-40B4-BE49-F238E27FC236}">
                <a16:creationId xmlns:a16="http://schemas.microsoft.com/office/drawing/2014/main" id="{C5112F74-A6FA-454A-85D0-BD59EE59C1A2}"/>
              </a:ext>
            </a:extLst>
          </p:cNvPr>
          <p:cNvSpPr>
            <a:spLocks noGrp="1"/>
          </p:cNvSpPr>
          <p:nvPr>
            <p:ph type="body" sz="quarter" idx="12"/>
          </p:nvPr>
        </p:nvSpPr>
        <p:spPr>
          <a:xfrm>
            <a:off x="4477513" y="5396674"/>
            <a:ext cx="7200900" cy="319087"/>
          </a:xfrm>
        </p:spPr>
        <p:txBody>
          <a:bodyPr>
            <a:noAutofit/>
          </a:bodyPr>
          <a:lstStyle>
            <a:lvl1pPr marL="0" indent="0">
              <a:buFontTx/>
              <a:buNone/>
              <a:defRPr sz="1800">
                <a:solidFill>
                  <a:schemeClr val="tx1">
                    <a:lumMod val="65000"/>
                    <a:lumOff val="35000"/>
                  </a:schemeClr>
                </a:solidFill>
              </a:defRPr>
            </a:lvl1pPr>
          </a:lstStyle>
          <a:p>
            <a:pPr lvl="0"/>
            <a:r>
              <a:rPr lang="en-GB"/>
              <a:t>Click to edit Master text styles</a:t>
            </a:r>
          </a:p>
        </p:txBody>
      </p:sp>
    </p:spTree>
    <p:extLst>
      <p:ext uri="{BB962C8B-B14F-4D97-AF65-F5344CB8AC3E}">
        <p14:creationId xmlns:p14="http://schemas.microsoft.com/office/powerpoint/2010/main" val="2603484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logo and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3DECE-3BE3-A743-872B-F4E93B4985CC}"/>
              </a:ext>
            </a:extLst>
          </p:cNvPr>
          <p:cNvSpPr>
            <a:spLocks noGrp="1"/>
          </p:cNvSpPr>
          <p:nvPr>
            <p:ph type="ctrTitle"/>
          </p:nvPr>
        </p:nvSpPr>
        <p:spPr>
          <a:xfrm>
            <a:off x="2909599" y="981077"/>
            <a:ext cx="8442616" cy="1331913"/>
          </a:xfrm>
        </p:spPr>
        <p:txBody>
          <a:bodyPr anchor="ctr">
            <a:normAutofit/>
          </a:bodyPr>
          <a:lstStyle>
            <a:lvl1pPr algn="l">
              <a:defRPr sz="4400"/>
            </a:lvl1pPr>
          </a:lstStyle>
          <a:p>
            <a:r>
              <a:rPr lang="en-GB"/>
              <a:t>Click to edit Master title style</a:t>
            </a:r>
            <a:endParaRPr lang="en-AU" dirty="0"/>
          </a:p>
        </p:txBody>
      </p:sp>
      <p:sp>
        <p:nvSpPr>
          <p:cNvPr id="3" name="Subtitle 2">
            <a:extLst>
              <a:ext uri="{FF2B5EF4-FFF2-40B4-BE49-F238E27FC236}">
                <a16:creationId xmlns:a16="http://schemas.microsoft.com/office/drawing/2014/main" id="{17867F4C-0B1D-D94B-A59B-06CC94FDE434}"/>
              </a:ext>
            </a:extLst>
          </p:cNvPr>
          <p:cNvSpPr>
            <a:spLocks noGrp="1"/>
          </p:cNvSpPr>
          <p:nvPr>
            <p:ph type="subTitle" idx="1" hasCustomPrompt="1"/>
          </p:nvPr>
        </p:nvSpPr>
        <p:spPr>
          <a:xfrm>
            <a:off x="2909597" y="2312989"/>
            <a:ext cx="8442617" cy="1116012"/>
          </a:xfrm>
        </p:spPr>
        <p:txBody>
          <a:bodyPr anchor="ctr"/>
          <a:lstStyle>
            <a:lvl1pPr marL="0" indent="0" algn="l">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City, Date</a:t>
            </a:r>
            <a:endParaRPr lang="en-AU" dirty="0"/>
          </a:p>
        </p:txBody>
      </p:sp>
      <p:sp>
        <p:nvSpPr>
          <p:cNvPr id="8" name="Footer Placeholder 4">
            <a:extLst>
              <a:ext uri="{FF2B5EF4-FFF2-40B4-BE49-F238E27FC236}">
                <a16:creationId xmlns:a16="http://schemas.microsoft.com/office/drawing/2014/main" id="{1E5C4843-0712-8D47-A39F-200164EB174C}"/>
              </a:ext>
            </a:extLst>
          </p:cNvPr>
          <p:cNvSpPr>
            <a:spLocks noGrp="1"/>
          </p:cNvSpPr>
          <p:nvPr>
            <p:ph type="ftr" sz="quarter" idx="11"/>
          </p:nvPr>
        </p:nvSpPr>
        <p:spPr>
          <a:xfrm>
            <a:off x="4038600" y="6356351"/>
            <a:ext cx="4114800" cy="365125"/>
          </a:xfrm>
        </p:spPr>
        <p:txBody>
          <a:bodyPr/>
          <a:lstStyle/>
          <a:p>
            <a:r>
              <a:rPr lang="en-AU"/>
              <a:t>© 2020 Elia International Ltd</a:t>
            </a:r>
            <a:endParaRPr lang="en-AU" dirty="0"/>
          </a:p>
        </p:txBody>
      </p:sp>
      <p:sp>
        <p:nvSpPr>
          <p:cNvPr id="10" name="Text Placeholder 9">
            <a:extLst>
              <a:ext uri="{FF2B5EF4-FFF2-40B4-BE49-F238E27FC236}">
                <a16:creationId xmlns:a16="http://schemas.microsoft.com/office/drawing/2014/main" id="{C5112F74-A6FA-454A-85D0-BD59EE59C1A2}"/>
              </a:ext>
            </a:extLst>
          </p:cNvPr>
          <p:cNvSpPr>
            <a:spLocks noGrp="1"/>
          </p:cNvSpPr>
          <p:nvPr>
            <p:ph type="body" sz="quarter" idx="12"/>
          </p:nvPr>
        </p:nvSpPr>
        <p:spPr>
          <a:xfrm>
            <a:off x="4477513" y="5427154"/>
            <a:ext cx="7200900" cy="319087"/>
          </a:xfrm>
        </p:spPr>
        <p:txBody>
          <a:bodyPr>
            <a:noAutofit/>
          </a:bodyPr>
          <a:lstStyle>
            <a:lvl1pPr marL="0" indent="0">
              <a:buFontTx/>
              <a:buNone/>
              <a:defRPr sz="1800">
                <a:solidFill>
                  <a:schemeClr val="tx1">
                    <a:lumMod val="65000"/>
                    <a:lumOff val="35000"/>
                  </a:schemeClr>
                </a:solidFill>
              </a:defRPr>
            </a:lvl1pPr>
          </a:lstStyle>
          <a:p>
            <a:pPr lvl="0"/>
            <a:r>
              <a:rPr lang="en-GB"/>
              <a:t>Click to edit Master text styles</a:t>
            </a:r>
          </a:p>
        </p:txBody>
      </p:sp>
    </p:spTree>
    <p:extLst>
      <p:ext uri="{BB962C8B-B14F-4D97-AF65-F5344CB8AC3E}">
        <p14:creationId xmlns:p14="http://schemas.microsoft.com/office/powerpoint/2010/main" val="23054447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Basic Text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3DECE-3BE3-A743-872B-F4E93B4985CC}"/>
              </a:ext>
            </a:extLst>
          </p:cNvPr>
          <p:cNvSpPr>
            <a:spLocks noGrp="1"/>
          </p:cNvSpPr>
          <p:nvPr>
            <p:ph type="ctrTitle"/>
          </p:nvPr>
        </p:nvSpPr>
        <p:spPr>
          <a:xfrm>
            <a:off x="2909599" y="981077"/>
            <a:ext cx="8442616" cy="1331913"/>
          </a:xfrm>
        </p:spPr>
        <p:txBody>
          <a:bodyPr anchor="ctr">
            <a:normAutofit/>
          </a:bodyPr>
          <a:lstStyle>
            <a:lvl1pPr algn="l">
              <a:defRPr sz="4400"/>
            </a:lvl1pPr>
          </a:lstStyle>
          <a:p>
            <a:r>
              <a:rPr lang="en-GB"/>
              <a:t>Click to edit Master title style</a:t>
            </a:r>
            <a:endParaRPr lang="en-AU" dirty="0"/>
          </a:p>
        </p:txBody>
      </p:sp>
      <p:sp>
        <p:nvSpPr>
          <p:cNvPr id="3" name="Subtitle 2">
            <a:extLst>
              <a:ext uri="{FF2B5EF4-FFF2-40B4-BE49-F238E27FC236}">
                <a16:creationId xmlns:a16="http://schemas.microsoft.com/office/drawing/2014/main" id="{17867F4C-0B1D-D94B-A59B-06CC94FDE434}"/>
              </a:ext>
            </a:extLst>
          </p:cNvPr>
          <p:cNvSpPr>
            <a:spLocks noGrp="1"/>
          </p:cNvSpPr>
          <p:nvPr>
            <p:ph type="subTitle" idx="1" hasCustomPrompt="1"/>
          </p:nvPr>
        </p:nvSpPr>
        <p:spPr>
          <a:xfrm>
            <a:off x="2909600" y="2312980"/>
            <a:ext cx="8442617" cy="3456000"/>
          </a:xfrm>
        </p:spPr>
        <p:txBody>
          <a:bodyPr anchor="t">
            <a:normAutofit/>
          </a:bodyPr>
          <a:lstStyle>
            <a:lvl1pPr marL="0" indent="0" algn="l">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text</a:t>
            </a:r>
            <a:endParaRPr lang="en-AU" dirty="0"/>
          </a:p>
        </p:txBody>
      </p:sp>
      <p:sp>
        <p:nvSpPr>
          <p:cNvPr id="6" name="Rectangle 5">
            <a:extLst>
              <a:ext uri="{FF2B5EF4-FFF2-40B4-BE49-F238E27FC236}">
                <a16:creationId xmlns:a16="http://schemas.microsoft.com/office/drawing/2014/main" id="{E280C9DA-725F-5F43-8CCB-3DC1D3C62A93}"/>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9" name="Rectangle 8">
            <a:extLst>
              <a:ext uri="{FF2B5EF4-FFF2-40B4-BE49-F238E27FC236}">
                <a16:creationId xmlns:a16="http://schemas.microsoft.com/office/drawing/2014/main" id="{04ED5188-5273-664B-B0EB-4A260CB5E6FE}"/>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Tree>
    <p:extLst>
      <p:ext uri="{BB962C8B-B14F-4D97-AF65-F5344CB8AC3E}">
        <p14:creationId xmlns:p14="http://schemas.microsoft.com/office/powerpoint/2010/main" val="32519218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Mostly Text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9AAA1-2759-1A4A-8637-651911F498FA}"/>
              </a:ext>
            </a:extLst>
          </p:cNvPr>
          <p:cNvSpPr>
            <a:spLocks noGrp="1"/>
          </p:cNvSpPr>
          <p:nvPr>
            <p:ph type="title"/>
          </p:nvPr>
        </p:nvSpPr>
        <p:spPr>
          <a:xfrm>
            <a:off x="407989" y="525401"/>
            <a:ext cx="10944225" cy="647699"/>
          </a:xfrm>
        </p:spPr>
        <p:txBody>
          <a:bodyPr>
            <a:normAutofit/>
          </a:bodyPr>
          <a:lstStyle>
            <a:lvl1pPr>
              <a:defRPr sz="3600">
                <a:solidFill>
                  <a:srgbClr val="1B75BC"/>
                </a:solidFill>
              </a:defRPr>
            </a:lvl1pPr>
          </a:lstStyle>
          <a:p>
            <a:r>
              <a:rPr lang="en-GB"/>
              <a:t>Click to edit Master title style</a:t>
            </a:r>
            <a:endParaRPr lang="en-AU" dirty="0"/>
          </a:p>
        </p:txBody>
      </p:sp>
      <p:sp>
        <p:nvSpPr>
          <p:cNvPr id="4" name="Rectangle 3">
            <a:extLst>
              <a:ext uri="{FF2B5EF4-FFF2-40B4-BE49-F238E27FC236}">
                <a16:creationId xmlns:a16="http://schemas.microsoft.com/office/drawing/2014/main" id="{2F92B1DE-2728-DD45-BF20-0AFE5EF838F5}"/>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5" name="Rectangle 4">
            <a:extLst>
              <a:ext uri="{FF2B5EF4-FFF2-40B4-BE49-F238E27FC236}">
                <a16:creationId xmlns:a16="http://schemas.microsoft.com/office/drawing/2014/main" id="{03AAD3FF-016E-3C41-B754-0A6B51F2D7A5}"/>
              </a:ext>
            </a:extLst>
          </p:cNvPr>
          <p:cNvSpPr/>
          <p:nvPr userDrawn="1"/>
        </p:nvSpPr>
        <p:spPr>
          <a:xfrm>
            <a:off x="0" y="6174995"/>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8" name="Text Placeholder 7">
            <a:extLst>
              <a:ext uri="{FF2B5EF4-FFF2-40B4-BE49-F238E27FC236}">
                <a16:creationId xmlns:a16="http://schemas.microsoft.com/office/drawing/2014/main" id="{3607EAB4-F3AE-1E45-A11F-2562D213742C}"/>
              </a:ext>
            </a:extLst>
          </p:cNvPr>
          <p:cNvSpPr>
            <a:spLocks noGrp="1"/>
          </p:cNvSpPr>
          <p:nvPr>
            <p:ph type="body" sz="quarter" idx="11"/>
          </p:nvPr>
        </p:nvSpPr>
        <p:spPr>
          <a:xfrm>
            <a:off x="407989" y="1435610"/>
            <a:ext cx="10944225" cy="4333367"/>
          </a:xfrm>
        </p:spPr>
        <p:txBody>
          <a:bodyPr/>
          <a:lstStyle>
            <a:lvl2pPr marL="685783" indent="-228594">
              <a:buFont typeface="System Font Regular"/>
              <a:buChar char="-"/>
              <a:defRPr/>
            </a:lvl2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dirty="0"/>
          </a:p>
        </p:txBody>
      </p:sp>
    </p:spTree>
    <p:extLst>
      <p:ext uri="{BB962C8B-B14F-4D97-AF65-F5344CB8AC3E}">
        <p14:creationId xmlns:p14="http://schemas.microsoft.com/office/powerpoint/2010/main" val="311779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New Sec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163A2-66F9-5645-89CB-F0D15A24EEEE}"/>
              </a:ext>
            </a:extLst>
          </p:cNvPr>
          <p:cNvSpPr>
            <a:spLocks noGrp="1"/>
          </p:cNvSpPr>
          <p:nvPr>
            <p:ph type="title" hasCustomPrompt="1"/>
          </p:nvPr>
        </p:nvSpPr>
        <p:spPr/>
        <p:txBody>
          <a:bodyPr/>
          <a:lstStyle/>
          <a:p>
            <a:r>
              <a:rPr lang="en-US" dirty="0"/>
              <a:t>Click to edit section title</a:t>
            </a:r>
            <a:endParaRPr lang="en-AU" dirty="0"/>
          </a:p>
        </p:txBody>
      </p:sp>
      <p:sp>
        <p:nvSpPr>
          <p:cNvPr id="3" name="Content Placeholder 2">
            <a:extLst>
              <a:ext uri="{FF2B5EF4-FFF2-40B4-BE49-F238E27FC236}">
                <a16:creationId xmlns:a16="http://schemas.microsoft.com/office/drawing/2014/main" id="{0C0E41AC-922D-1E41-8733-2051844B43E4}"/>
              </a:ext>
            </a:extLst>
          </p:cNvPr>
          <p:cNvSpPr>
            <a:spLocks noGrp="1"/>
          </p:cNvSpPr>
          <p:nvPr>
            <p:ph idx="1"/>
          </p:nvPr>
        </p:nvSpPr>
        <p:spPr>
          <a:xfrm>
            <a:off x="2892426" y="2474843"/>
            <a:ext cx="8458201" cy="329413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dirty="0"/>
          </a:p>
        </p:txBody>
      </p:sp>
      <p:sp>
        <p:nvSpPr>
          <p:cNvPr id="7" name="Rectangle 6">
            <a:extLst>
              <a:ext uri="{FF2B5EF4-FFF2-40B4-BE49-F238E27FC236}">
                <a16:creationId xmlns:a16="http://schemas.microsoft.com/office/drawing/2014/main" id="{8789FA30-43FA-8A42-A1AF-10EF13E79B3D}"/>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8" name="Rectangle 7">
            <a:extLst>
              <a:ext uri="{FF2B5EF4-FFF2-40B4-BE49-F238E27FC236}">
                <a16:creationId xmlns:a16="http://schemas.microsoft.com/office/drawing/2014/main" id="{F2078059-78CF-8844-B17A-BDEA640F9851}"/>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cxnSp>
        <p:nvCxnSpPr>
          <p:cNvPr id="5" name="Straight Connector 4">
            <a:extLst>
              <a:ext uri="{FF2B5EF4-FFF2-40B4-BE49-F238E27FC236}">
                <a16:creationId xmlns:a16="http://schemas.microsoft.com/office/drawing/2014/main" id="{8B6F34E3-1C75-434F-9A98-0A83D56602B4}"/>
              </a:ext>
            </a:extLst>
          </p:cNvPr>
          <p:cNvCxnSpPr/>
          <p:nvPr userDrawn="1"/>
        </p:nvCxnSpPr>
        <p:spPr>
          <a:xfrm>
            <a:off x="2892427" y="2309019"/>
            <a:ext cx="8459787" cy="0"/>
          </a:xfrm>
          <a:prstGeom prst="line">
            <a:avLst/>
          </a:prstGeom>
          <a:ln w="9525">
            <a:solidFill>
              <a:srgbClr val="1B75BC"/>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6342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hree Column">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p:nvPr userDrawn="1"/>
        </p:nvCxnSpPr>
        <p:spPr>
          <a:xfrm>
            <a:off x="4078800" y="0"/>
            <a:ext cx="0" cy="6858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p:nvPr userDrawn="1"/>
        </p:nvCxnSpPr>
        <p:spPr>
          <a:xfrm>
            <a:off x="8163439" y="0"/>
            <a:ext cx="0" cy="6858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35" name="Text Placeholder 34">
            <a:extLst>
              <a:ext uri="{FF2B5EF4-FFF2-40B4-BE49-F238E27FC236}">
                <a16:creationId xmlns:a16="http://schemas.microsoft.com/office/drawing/2014/main" id="{23F395E8-EF13-CF45-B607-6B235654DBB9}"/>
              </a:ext>
            </a:extLst>
          </p:cNvPr>
          <p:cNvSpPr>
            <a:spLocks noGrp="1"/>
          </p:cNvSpPr>
          <p:nvPr>
            <p:ph type="body" sz="quarter" idx="10" hasCustomPrompt="1"/>
          </p:nvPr>
        </p:nvSpPr>
        <p:spPr>
          <a:xfrm>
            <a:off x="-7551" y="3378"/>
            <a:ext cx="4078288"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7" name="Text Placeholder 34">
            <a:extLst>
              <a:ext uri="{FF2B5EF4-FFF2-40B4-BE49-F238E27FC236}">
                <a16:creationId xmlns:a16="http://schemas.microsoft.com/office/drawing/2014/main" id="{B92866A6-66B9-6841-8F1C-1AB10A9D7577}"/>
              </a:ext>
            </a:extLst>
          </p:cNvPr>
          <p:cNvSpPr>
            <a:spLocks noGrp="1"/>
          </p:cNvSpPr>
          <p:nvPr>
            <p:ph type="body" sz="quarter" idx="11" hasCustomPrompt="1"/>
          </p:nvPr>
        </p:nvSpPr>
        <p:spPr>
          <a:xfrm>
            <a:off x="4086864" y="12931"/>
            <a:ext cx="4068513" cy="617509"/>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8" name="Text Placeholder 34">
            <a:extLst>
              <a:ext uri="{FF2B5EF4-FFF2-40B4-BE49-F238E27FC236}">
                <a16:creationId xmlns:a16="http://schemas.microsoft.com/office/drawing/2014/main" id="{6C1AB7E4-9349-C846-9C21-FDC09CF2514C}"/>
              </a:ext>
            </a:extLst>
          </p:cNvPr>
          <p:cNvSpPr>
            <a:spLocks noGrp="1"/>
          </p:cNvSpPr>
          <p:nvPr>
            <p:ph type="body" sz="quarter" idx="12" hasCustomPrompt="1"/>
          </p:nvPr>
        </p:nvSpPr>
        <p:spPr>
          <a:xfrm>
            <a:off x="8197226" y="12931"/>
            <a:ext cx="3994775"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40" name="Text Placeholder 39">
            <a:extLst>
              <a:ext uri="{FF2B5EF4-FFF2-40B4-BE49-F238E27FC236}">
                <a16:creationId xmlns:a16="http://schemas.microsoft.com/office/drawing/2014/main" id="{F705D8CE-86A8-B847-86FF-4D11DDD3CF7F}"/>
              </a:ext>
            </a:extLst>
          </p:cNvPr>
          <p:cNvSpPr>
            <a:spLocks noGrp="1"/>
          </p:cNvSpPr>
          <p:nvPr>
            <p:ph type="body" sz="quarter" idx="13" hasCustomPrompt="1"/>
          </p:nvPr>
        </p:nvSpPr>
        <p:spPr>
          <a:xfrm>
            <a:off x="1" y="635000"/>
            <a:ext cx="4094163" cy="6237288"/>
          </a:xfrm>
        </p:spPr>
        <p:txBody>
          <a:bodyPr lIns="144000" tIns="144000" rIns="144000" bIns="144000">
            <a:normAutofit/>
          </a:bodyPr>
          <a:lstStyle>
            <a:lvl1pPr marL="0" indent="0">
              <a:buFontTx/>
              <a:buNone/>
              <a:defRPr sz="1800"/>
            </a:lvl1pPr>
          </a:lstStyle>
          <a:p>
            <a:pPr lvl="0"/>
            <a:r>
              <a:rPr lang="en-US" dirty="0"/>
              <a:t>Edit Column Text</a:t>
            </a:r>
          </a:p>
        </p:txBody>
      </p:sp>
      <p:sp>
        <p:nvSpPr>
          <p:cNvPr id="41" name="Text Placeholder 39">
            <a:extLst>
              <a:ext uri="{FF2B5EF4-FFF2-40B4-BE49-F238E27FC236}">
                <a16:creationId xmlns:a16="http://schemas.microsoft.com/office/drawing/2014/main" id="{311F1BB3-566D-E643-B95F-47747C4806ED}"/>
              </a:ext>
            </a:extLst>
          </p:cNvPr>
          <p:cNvSpPr>
            <a:spLocks noGrp="1"/>
          </p:cNvSpPr>
          <p:nvPr>
            <p:ph type="body" sz="quarter" idx="14" hasCustomPrompt="1"/>
          </p:nvPr>
        </p:nvSpPr>
        <p:spPr>
          <a:xfrm>
            <a:off x="4094164" y="671395"/>
            <a:ext cx="4029139" cy="6164436"/>
          </a:xfrm>
        </p:spPr>
        <p:txBody>
          <a:bodyPr lIns="144000" tIns="144000" rIns="144000" bIns="144000">
            <a:normAutofit/>
          </a:bodyPr>
          <a:lstStyle>
            <a:lvl1pPr marL="0" indent="0">
              <a:buFontTx/>
              <a:buNone/>
              <a:defRPr sz="1800"/>
            </a:lvl1pPr>
          </a:lstStyle>
          <a:p>
            <a:pPr lvl="0"/>
            <a:r>
              <a:rPr lang="en-US" dirty="0"/>
              <a:t>Edit Column Text</a:t>
            </a:r>
          </a:p>
        </p:txBody>
      </p:sp>
      <p:sp>
        <p:nvSpPr>
          <p:cNvPr id="42" name="Text Placeholder 39">
            <a:extLst>
              <a:ext uri="{FF2B5EF4-FFF2-40B4-BE49-F238E27FC236}">
                <a16:creationId xmlns:a16="http://schemas.microsoft.com/office/drawing/2014/main" id="{987939E0-4E7B-3C4A-B15F-5A3E2201C2FD}"/>
              </a:ext>
            </a:extLst>
          </p:cNvPr>
          <p:cNvSpPr>
            <a:spLocks noGrp="1"/>
          </p:cNvSpPr>
          <p:nvPr>
            <p:ph type="body" sz="quarter" idx="15" hasCustomPrompt="1"/>
          </p:nvPr>
        </p:nvSpPr>
        <p:spPr>
          <a:xfrm>
            <a:off x="8170565" y="671396"/>
            <a:ext cx="4029139" cy="6164437"/>
          </a:xfrm>
        </p:spPr>
        <p:txBody>
          <a:bodyPr lIns="144000" tIns="144000" rIns="144000" bIns="144000">
            <a:normAutofit/>
          </a:bodyPr>
          <a:lstStyle>
            <a:lvl1pPr marL="0" indent="0">
              <a:buFontTx/>
              <a:buNone/>
              <a:defRPr sz="1800"/>
            </a:lvl1pPr>
          </a:lstStyle>
          <a:p>
            <a:pPr lvl="0"/>
            <a:r>
              <a:rPr lang="en-US" dirty="0"/>
              <a:t>Edit Column Text</a:t>
            </a:r>
          </a:p>
        </p:txBody>
      </p:sp>
    </p:spTree>
    <p:extLst>
      <p:ext uri="{BB962C8B-B14F-4D97-AF65-F5344CB8AC3E}">
        <p14:creationId xmlns:p14="http://schemas.microsoft.com/office/powerpoint/2010/main" val="21632285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hree Column Layout with heading and scale footer">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a:cxnSpLocks/>
          </p:cNvCxnSpPr>
          <p:nvPr userDrawn="1"/>
        </p:nvCxnSpPr>
        <p:spPr>
          <a:xfrm>
            <a:off x="4078800" y="625475"/>
            <a:ext cx="0" cy="5143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a:cxnSpLocks/>
          </p:cNvCxnSpPr>
          <p:nvPr userDrawn="1"/>
        </p:nvCxnSpPr>
        <p:spPr>
          <a:xfrm>
            <a:off x="8163439" y="625475"/>
            <a:ext cx="0" cy="5143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35" name="Text Placeholder 34">
            <a:extLst>
              <a:ext uri="{FF2B5EF4-FFF2-40B4-BE49-F238E27FC236}">
                <a16:creationId xmlns:a16="http://schemas.microsoft.com/office/drawing/2014/main" id="{23F395E8-EF13-CF45-B607-6B235654DBB9}"/>
              </a:ext>
            </a:extLst>
          </p:cNvPr>
          <p:cNvSpPr>
            <a:spLocks noGrp="1"/>
          </p:cNvSpPr>
          <p:nvPr>
            <p:ph type="body" sz="quarter" idx="10" hasCustomPrompt="1"/>
          </p:nvPr>
        </p:nvSpPr>
        <p:spPr>
          <a:xfrm>
            <a:off x="-7551" y="691538"/>
            <a:ext cx="4078288"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7" name="Text Placeholder 34">
            <a:extLst>
              <a:ext uri="{FF2B5EF4-FFF2-40B4-BE49-F238E27FC236}">
                <a16:creationId xmlns:a16="http://schemas.microsoft.com/office/drawing/2014/main" id="{B92866A6-66B9-6841-8F1C-1AB10A9D7577}"/>
              </a:ext>
            </a:extLst>
          </p:cNvPr>
          <p:cNvSpPr>
            <a:spLocks noGrp="1"/>
          </p:cNvSpPr>
          <p:nvPr>
            <p:ph type="body" sz="quarter" idx="11" hasCustomPrompt="1"/>
          </p:nvPr>
        </p:nvSpPr>
        <p:spPr>
          <a:xfrm>
            <a:off x="4086864" y="701092"/>
            <a:ext cx="4068513" cy="617509"/>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8" name="Text Placeholder 34">
            <a:extLst>
              <a:ext uri="{FF2B5EF4-FFF2-40B4-BE49-F238E27FC236}">
                <a16:creationId xmlns:a16="http://schemas.microsoft.com/office/drawing/2014/main" id="{6C1AB7E4-9349-C846-9C21-FDC09CF2514C}"/>
              </a:ext>
            </a:extLst>
          </p:cNvPr>
          <p:cNvSpPr>
            <a:spLocks noGrp="1"/>
          </p:cNvSpPr>
          <p:nvPr>
            <p:ph type="body" sz="quarter" idx="12" hasCustomPrompt="1"/>
          </p:nvPr>
        </p:nvSpPr>
        <p:spPr>
          <a:xfrm>
            <a:off x="8197226" y="701093"/>
            <a:ext cx="3994775"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40" name="Text Placeholder 39">
            <a:extLst>
              <a:ext uri="{FF2B5EF4-FFF2-40B4-BE49-F238E27FC236}">
                <a16:creationId xmlns:a16="http://schemas.microsoft.com/office/drawing/2014/main" id="{F705D8CE-86A8-B847-86FF-4D11DDD3CF7F}"/>
              </a:ext>
            </a:extLst>
          </p:cNvPr>
          <p:cNvSpPr>
            <a:spLocks noGrp="1"/>
          </p:cNvSpPr>
          <p:nvPr>
            <p:ph type="body" sz="quarter" idx="13" hasCustomPrompt="1"/>
          </p:nvPr>
        </p:nvSpPr>
        <p:spPr>
          <a:xfrm>
            <a:off x="1" y="1338610"/>
            <a:ext cx="4094163" cy="4430367"/>
          </a:xfrm>
        </p:spPr>
        <p:txBody>
          <a:bodyPr lIns="144000" tIns="144000" rIns="144000" bIns="144000">
            <a:normAutofit/>
          </a:bodyPr>
          <a:lstStyle>
            <a:lvl1pPr marL="0" indent="0">
              <a:buFontTx/>
              <a:buNone/>
              <a:defRPr sz="1800"/>
            </a:lvl1pPr>
          </a:lstStyle>
          <a:p>
            <a:pPr lvl="0"/>
            <a:r>
              <a:rPr lang="en-US" dirty="0"/>
              <a:t>Edit Column Text</a:t>
            </a:r>
          </a:p>
        </p:txBody>
      </p:sp>
      <p:sp>
        <p:nvSpPr>
          <p:cNvPr id="41" name="Text Placeholder 39">
            <a:extLst>
              <a:ext uri="{FF2B5EF4-FFF2-40B4-BE49-F238E27FC236}">
                <a16:creationId xmlns:a16="http://schemas.microsoft.com/office/drawing/2014/main" id="{311F1BB3-566D-E643-B95F-47747C4806ED}"/>
              </a:ext>
            </a:extLst>
          </p:cNvPr>
          <p:cNvSpPr>
            <a:spLocks noGrp="1"/>
          </p:cNvSpPr>
          <p:nvPr>
            <p:ph type="body" sz="quarter" idx="14" hasCustomPrompt="1"/>
          </p:nvPr>
        </p:nvSpPr>
        <p:spPr>
          <a:xfrm>
            <a:off x="4113017" y="1338610"/>
            <a:ext cx="4029139" cy="4430367"/>
          </a:xfrm>
        </p:spPr>
        <p:txBody>
          <a:bodyPr lIns="144000" tIns="144000" rIns="144000" bIns="144000">
            <a:normAutofit/>
          </a:bodyPr>
          <a:lstStyle>
            <a:lvl1pPr marL="0" indent="0">
              <a:buFontTx/>
              <a:buNone/>
              <a:defRPr sz="1800"/>
            </a:lvl1pPr>
          </a:lstStyle>
          <a:p>
            <a:pPr lvl="0"/>
            <a:r>
              <a:rPr lang="en-US" dirty="0"/>
              <a:t>Edit Column Text</a:t>
            </a:r>
          </a:p>
        </p:txBody>
      </p:sp>
      <p:sp>
        <p:nvSpPr>
          <p:cNvPr id="42" name="Text Placeholder 39">
            <a:extLst>
              <a:ext uri="{FF2B5EF4-FFF2-40B4-BE49-F238E27FC236}">
                <a16:creationId xmlns:a16="http://schemas.microsoft.com/office/drawing/2014/main" id="{987939E0-4E7B-3C4A-B15F-5A3E2201C2FD}"/>
              </a:ext>
            </a:extLst>
          </p:cNvPr>
          <p:cNvSpPr>
            <a:spLocks noGrp="1"/>
          </p:cNvSpPr>
          <p:nvPr>
            <p:ph type="body" sz="quarter" idx="15" hasCustomPrompt="1"/>
          </p:nvPr>
        </p:nvSpPr>
        <p:spPr>
          <a:xfrm>
            <a:off x="8170565" y="1338610"/>
            <a:ext cx="4029139" cy="4430367"/>
          </a:xfrm>
        </p:spPr>
        <p:txBody>
          <a:bodyPr lIns="144000" tIns="144000" rIns="144000" bIns="144000">
            <a:normAutofit/>
          </a:bodyPr>
          <a:lstStyle>
            <a:lvl1pPr marL="0" indent="0">
              <a:buFontTx/>
              <a:buNone/>
              <a:defRPr sz="1800"/>
            </a:lvl1pPr>
          </a:lstStyle>
          <a:p>
            <a:pPr lvl="0"/>
            <a:r>
              <a:rPr lang="en-US" dirty="0"/>
              <a:t>Edit Column Text</a:t>
            </a:r>
          </a:p>
        </p:txBody>
      </p:sp>
      <p:sp>
        <p:nvSpPr>
          <p:cNvPr id="5" name="Text Placeholder 4">
            <a:extLst>
              <a:ext uri="{FF2B5EF4-FFF2-40B4-BE49-F238E27FC236}">
                <a16:creationId xmlns:a16="http://schemas.microsoft.com/office/drawing/2014/main" id="{74A11173-879B-AF41-BAAB-FAFA66F30BFB}"/>
              </a:ext>
            </a:extLst>
          </p:cNvPr>
          <p:cNvSpPr>
            <a:spLocks noGrp="1"/>
          </p:cNvSpPr>
          <p:nvPr>
            <p:ph type="body" sz="quarter" idx="16" hasCustomPrompt="1"/>
          </p:nvPr>
        </p:nvSpPr>
        <p:spPr>
          <a:xfrm>
            <a:off x="0" y="-20637"/>
            <a:ext cx="12199939" cy="646113"/>
          </a:xfrm>
        </p:spPr>
        <p:txBody>
          <a:bodyPr anchor="ctr">
            <a:normAutofit/>
          </a:bodyPr>
          <a:lstStyle>
            <a:lvl1pPr marL="0" indent="0" algn="ctr">
              <a:buNone/>
              <a:defRPr sz="3200" b="1" i="0">
                <a:solidFill>
                  <a:srgbClr val="1B75BC"/>
                </a:solidFill>
                <a:latin typeface="Nexus Sans Pro" panose="02000503030000020003" pitchFamily="2" charset="77"/>
              </a:defRPr>
            </a:lvl1pPr>
          </a:lstStyle>
          <a:p>
            <a:pPr lvl="0"/>
            <a:r>
              <a:rPr lang="en-US" dirty="0"/>
              <a:t>Edit Table Heading</a:t>
            </a:r>
          </a:p>
        </p:txBody>
      </p:sp>
      <p:pic>
        <p:nvPicPr>
          <p:cNvPr id="3" name="Picture 2">
            <a:extLst>
              <a:ext uri="{FF2B5EF4-FFF2-40B4-BE49-F238E27FC236}">
                <a16:creationId xmlns:a16="http://schemas.microsoft.com/office/drawing/2014/main" id="{BF2FF944-81FF-3715-A9DF-5815D7F1EDB5}"/>
              </a:ext>
            </a:extLst>
          </p:cNvPr>
          <p:cNvPicPr>
            <a:picLocks noChangeAspect="1"/>
          </p:cNvPicPr>
          <p:nvPr userDrawn="1"/>
        </p:nvPicPr>
        <p:blipFill>
          <a:blip r:embed="rId2"/>
          <a:stretch>
            <a:fillRect/>
          </a:stretch>
        </p:blipFill>
        <p:spPr>
          <a:xfrm>
            <a:off x="77973" y="6124836"/>
            <a:ext cx="12036053" cy="512934"/>
          </a:xfrm>
          <a:prstGeom prst="rect">
            <a:avLst/>
          </a:prstGeom>
        </p:spPr>
      </p:pic>
    </p:spTree>
    <p:extLst>
      <p:ext uri="{BB962C8B-B14F-4D97-AF65-F5344CB8AC3E}">
        <p14:creationId xmlns:p14="http://schemas.microsoft.com/office/powerpoint/2010/main" val="32765587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hree Column Layout with scaling question and scale footer">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a:cxnSpLocks/>
          </p:cNvCxnSpPr>
          <p:nvPr userDrawn="1"/>
        </p:nvCxnSpPr>
        <p:spPr>
          <a:xfrm>
            <a:off x="4078800" y="625475"/>
            <a:ext cx="0" cy="4367842"/>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a:cxnSpLocks/>
          </p:cNvCxnSpPr>
          <p:nvPr userDrawn="1"/>
        </p:nvCxnSpPr>
        <p:spPr>
          <a:xfrm>
            <a:off x="8163439" y="625475"/>
            <a:ext cx="0" cy="43878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35" name="Text Placeholder 34">
            <a:extLst>
              <a:ext uri="{FF2B5EF4-FFF2-40B4-BE49-F238E27FC236}">
                <a16:creationId xmlns:a16="http://schemas.microsoft.com/office/drawing/2014/main" id="{23F395E8-EF13-CF45-B607-6B235654DBB9}"/>
              </a:ext>
            </a:extLst>
          </p:cNvPr>
          <p:cNvSpPr>
            <a:spLocks noGrp="1"/>
          </p:cNvSpPr>
          <p:nvPr>
            <p:ph type="body" sz="quarter" idx="10" hasCustomPrompt="1"/>
          </p:nvPr>
        </p:nvSpPr>
        <p:spPr>
          <a:xfrm>
            <a:off x="-7551" y="691538"/>
            <a:ext cx="4078288"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7" name="Text Placeholder 34">
            <a:extLst>
              <a:ext uri="{FF2B5EF4-FFF2-40B4-BE49-F238E27FC236}">
                <a16:creationId xmlns:a16="http://schemas.microsoft.com/office/drawing/2014/main" id="{B92866A6-66B9-6841-8F1C-1AB10A9D7577}"/>
              </a:ext>
            </a:extLst>
          </p:cNvPr>
          <p:cNvSpPr>
            <a:spLocks noGrp="1"/>
          </p:cNvSpPr>
          <p:nvPr>
            <p:ph type="body" sz="quarter" idx="11" hasCustomPrompt="1"/>
          </p:nvPr>
        </p:nvSpPr>
        <p:spPr>
          <a:xfrm>
            <a:off x="4086864" y="701092"/>
            <a:ext cx="4068513" cy="617509"/>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8" name="Text Placeholder 34">
            <a:extLst>
              <a:ext uri="{FF2B5EF4-FFF2-40B4-BE49-F238E27FC236}">
                <a16:creationId xmlns:a16="http://schemas.microsoft.com/office/drawing/2014/main" id="{6C1AB7E4-9349-C846-9C21-FDC09CF2514C}"/>
              </a:ext>
            </a:extLst>
          </p:cNvPr>
          <p:cNvSpPr>
            <a:spLocks noGrp="1"/>
          </p:cNvSpPr>
          <p:nvPr>
            <p:ph type="body" sz="quarter" idx="12" hasCustomPrompt="1"/>
          </p:nvPr>
        </p:nvSpPr>
        <p:spPr>
          <a:xfrm>
            <a:off x="8197226" y="701093"/>
            <a:ext cx="3994775"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40" name="Text Placeholder 39">
            <a:extLst>
              <a:ext uri="{FF2B5EF4-FFF2-40B4-BE49-F238E27FC236}">
                <a16:creationId xmlns:a16="http://schemas.microsoft.com/office/drawing/2014/main" id="{F705D8CE-86A8-B847-86FF-4D11DDD3CF7F}"/>
              </a:ext>
            </a:extLst>
          </p:cNvPr>
          <p:cNvSpPr>
            <a:spLocks noGrp="1"/>
          </p:cNvSpPr>
          <p:nvPr>
            <p:ph type="body" sz="quarter" idx="13" hasCustomPrompt="1"/>
          </p:nvPr>
        </p:nvSpPr>
        <p:spPr>
          <a:xfrm>
            <a:off x="1" y="1338611"/>
            <a:ext cx="4094163" cy="3654706"/>
          </a:xfrm>
        </p:spPr>
        <p:txBody>
          <a:bodyPr lIns="144000" tIns="144000" rIns="144000" bIns="144000">
            <a:normAutofit/>
          </a:bodyPr>
          <a:lstStyle>
            <a:lvl1pPr marL="0" indent="0">
              <a:buFontTx/>
              <a:buNone/>
              <a:defRPr sz="1800"/>
            </a:lvl1pPr>
          </a:lstStyle>
          <a:p>
            <a:pPr lvl="0"/>
            <a:r>
              <a:rPr lang="en-US" dirty="0"/>
              <a:t>Edit Column Text</a:t>
            </a:r>
          </a:p>
        </p:txBody>
      </p:sp>
      <p:sp>
        <p:nvSpPr>
          <p:cNvPr id="41" name="Text Placeholder 39">
            <a:extLst>
              <a:ext uri="{FF2B5EF4-FFF2-40B4-BE49-F238E27FC236}">
                <a16:creationId xmlns:a16="http://schemas.microsoft.com/office/drawing/2014/main" id="{311F1BB3-566D-E643-B95F-47747C4806ED}"/>
              </a:ext>
            </a:extLst>
          </p:cNvPr>
          <p:cNvSpPr>
            <a:spLocks noGrp="1"/>
          </p:cNvSpPr>
          <p:nvPr>
            <p:ph type="body" sz="quarter" idx="14" hasCustomPrompt="1"/>
          </p:nvPr>
        </p:nvSpPr>
        <p:spPr>
          <a:xfrm>
            <a:off x="4113017" y="1338610"/>
            <a:ext cx="4029139" cy="3674715"/>
          </a:xfrm>
        </p:spPr>
        <p:txBody>
          <a:bodyPr lIns="144000" tIns="144000" rIns="144000" bIns="144000">
            <a:normAutofit/>
          </a:bodyPr>
          <a:lstStyle>
            <a:lvl1pPr marL="0" indent="0">
              <a:buFontTx/>
              <a:buNone/>
              <a:defRPr sz="1800"/>
            </a:lvl1pPr>
          </a:lstStyle>
          <a:p>
            <a:pPr lvl="0"/>
            <a:r>
              <a:rPr lang="en-US" dirty="0"/>
              <a:t>Edit Column Text</a:t>
            </a:r>
          </a:p>
        </p:txBody>
      </p:sp>
      <p:sp>
        <p:nvSpPr>
          <p:cNvPr id="42" name="Text Placeholder 39">
            <a:extLst>
              <a:ext uri="{FF2B5EF4-FFF2-40B4-BE49-F238E27FC236}">
                <a16:creationId xmlns:a16="http://schemas.microsoft.com/office/drawing/2014/main" id="{987939E0-4E7B-3C4A-B15F-5A3E2201C2FD}"/>
              </a:ext>
            </a:extLst>
          </p:cNvPr>
          <p:cNvSpPr>
            <a:spLocks noGrp="1"/>
          </p:cNvSpPr>
          <p:nvPr>
            <p:ph type="body" sz="quarter" idx="15" hasCustomPrompt="1"/>
          </p:nvPr>
        </p:nvSpPr>
        <p:spPr>
          <a:xfrm>
            <a:off x="8170565" y="1338611"/>
            <a:ext cx="4029139" cy="3654706"/>
          </a:xfrm>
        </p:spPr>
        <p:txBody>
          <a:bodyPr lIns="144000" tIns="144000" rIns="144000" bIns="144000">
            <a:normAutofit/>
          </a:bodyPr>
          <a:lstStyle>
            <a:lvl1pPr marL="0" indent="0">
              <a:buFontTx/>
              <a:buNone/>
              <a:defRPr sz="1800"/>
            </a:lvl1pPr>
          </a:lstStyle>
          <a:p>
            <a:pPr lvl="0"/>
            <a:r>
              <a:rPr lang="en-US" dirty="0"/>
              <a:t>Edit Column Text</a:t>
            </a:r>
          </a:p>
        </p:txBody>
      </p:sp>
      <p:sp>
        <p:nvSpPr>
          <p:cNvPr id="5" name="Text Placeholder 4">
            <a:extLst>
              <a:ext uri="{FF2B5EF4-FFF2-40B4-BE49-F238E27FC236}">
                <a16:creationId xmlns:a16="http://schemas.microsoft.com/office/drawing/2014/main" id="{74A11173-879B-AF41-BAAB-FAFA66F30BFB}"/>
              </a:ext>
            </a:extLst>
          </p:cNvPr>
          <p:cNvSpPr>
            <a:spLocks noGrp="1"/>
          </p:cNvSpPr>
          <p:nvPr>
            <p:ph type="body" sz="quarter" idx="16" hasCustomPrompt="1"/>
          </p:nvPr>
        </p:nvSpPr>
        <p:spPr>
          <a:xfrm>
            <a:off x="0" y="-20637"/>
            <a:ext cx="12199939" cy="646113"/>
          </a:xfrm>
        </p:spPr>
        <p:txBody>
          <a:bodyPr anchor="ctr">
            <a:normAutofit/>
          </a:bodyPr>
          <a:lstStyle>
            <a:lvl1pPr marL="0" indent="0" algn="ctr">
              <a:buNone/>
              <a:defRPr sz="3200" b="1" i="0">
                <a:solidFill>
                  <a:srgbClr val="1B75BC"/>
                </a:solidFill>
                <a:latin typeface="Nexus Sans Pro" panose="02000503030000020003" pitchFamily="2" charset="77"/>
              </a:defRPr>
            </a:lvl1pPr>
          </a:lstStyle>
          <a:p>
            <a:pPr lvl="0"/>
            <a:r>
              <a:rPr lang="en-US" dirty="0"/>
              <a:t>Edit Table Heading</a:t>
            </a:r>
          </a:p>
        </p:txBody>
      </p:sp>
      <p:sp>
        <p:nvSpPr>
          <p:cNvPr id="3" name="Text Placeholder 2">
            <a:extLst>
              <a:ext uri="{FF2B5EF4-FFF2-40B4-BE49-F238E27FC236}">
                <a16:creationId xmlns:a16="http://schemas.microsoft.com/office/drawing/2014/main" id="{830DA544-497F-434D-B954-103E1E346878}"/>
              </a:ext>
            </a:extLst>
          </p:cNvPr>
          <p:cNvSpPr>
            <a:spLocks noGrp="1"/>
          </p:cNvSpPr>
          <p:nvPr>
            <p:ph type="body" sz="quarter" idx="17" hasCustomPrompt="1"/>
          </p:nvPr>
        </p:nvSpPr>
        <p:spPr>
          <a:xfrm>
            <a:off x="407988" y="5013325"/>
            <a:ext cx="11376025" cy="757237"/>
          </a:xfrm>
        </p:spPr>
        <p:txBody>
          <a:bodyPr anchor="ctr">
            <a:normAutofit/>
          </a:bodyPr>
          <a:lstStyle>
            <a:lvl1pPr marL="0" indent="0">
              <a:buNone/>
              <a:defRPr sz="1200" b="0" i="1">
                <a:solidFill>
                  <a:srgbClr val="1B75BC"/>
                </a:solidFill>
                <a:latin typeface="Nexus Sans Pro" panose="02000503030000020003" pitchFamily="2" charset="77"/>
              </a:defRPr>
            </a:lvl1pPr>
          </a:lstStyle>
          <a:p>
            <a:pPr lvl="0"/>
            <a:r>
              <a:rPr lang="en-AU" dirty="0"/>
              <a:t>Enter scaling question here</a:t>
            </a:r>
          </a:p>
        </p:txBody>
      </p:sp>
      <p:pic>
        <p:nvPicPr>
          <p:cNvPr id="4" name="Picture 3">
            <a:extLst>
              <a:ext uri="{FF2B5EF4-FFF2-40B4-BE49-F238E27FC236}">
                <a16:creationId xmlns:a16="http://schemas.microsoft.com/office/drawing/2014/main" id="{F93FFDB7-85ED-17E8-E68C-E04982762A41}"/>
              </a:ext>
            </a:extLst>
          </p:cNvPr>
          <p:cNvPicPr>
            <a:picLocks noChangeAspect="1"/>
          </p:cNvPicPr>
          <p:nvPr userDrawn="1"/>
        </p:nvPicPr>
        <p:blipFill>
          <a:blip r:embed="rId2"/>
          <a:stretch>
            <a:fillRect/>
          </a:stretch>
        </p:blipFill>
        <p:spPr>
          <a:xfrm>
            <a:off x="207329" y="6222569"/>
            <a:ext cx="11777341" cy="501908"/>
          </a:xfrm>
          <a:prstGeom prst="rect">
            <a:avLst/>
          </a:prstGeom>
        </p:spPr>
      </p:pic>
    </p:spTree>
    <p:extLst>
      <p:ext uri="{BB962C8B-B14F-4D97-AF65-F5344CB8AC3E}">
        <p14:creationId xmlns:p14="http://schemas.microsoft.com/office/powerpoint/2010/main" val="3794241741"/>
      </p:ext>
    </p:extLst>
  </p:cSld>
  <p:clrMapOvr>
    <a:masterClrMapping/>
  </p:clrMapOvr>
  <p:extLst>
    <p:ext uri="{DCECCB84-F9BA-43D5-87BE-67443E8EF086}">
      <p15:sldGuideLst xmlns:p15="http://schemas.microsoft.com/office/powerpoint/2012/main">
        <p15:guide id="1" orient="horz" pos="3158">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hree Column Layout with analysis categories, scaling question and scale footer (animated)">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a:cxnSpLocks/>
          </p:cNvCxnSpPr>
          <p:nvPr userDrawn="1"/>
        </p:nvCxnSpPr>
        <p:spPr>
          <a:xfrm>
            <a:off x="4078800" y="625475"/>
            <a:ext cx="0" cy="4367842"/>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a:cxnSpLocks/>
          </p:cNvCxnSpPr>
          <p:nvPr userDrawn="1"/>
        </p:nvCxnSpPr>
        <p:spPr>
          <a:xfrm>
            <a:off x="8163439" y="625475"/>
            <a:ext cx="0" cy="43878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8" descr="A close up of a logo&#10;&#10;Description automatically generated">
            <a:extLst>
              <a:ext uri="{FF2B5EF4-FFF2-40B4-BE49-F238E27FC236}">
                <a16:creationId xmlns:a16="http://schemas.microsoft.com/office/drawing/2014/main" id="{8BF34DCD-40D7-174E-BCF7-759581301F57}"/>
              </a:ext>
            </a:extLst>
          </p:cNvPr>
          <p:cNvPicPr>
            <a:picLocks noChangeAspect="1"/>
          </p:cNvPicPr>
          <p:nvPr userDrawn="1"/>
        </p:nvPicPr>
        <p:blipFill>
          <a:blip r:embed="rId2"/>
          <a:stretch>
            <a:fillRect/>
          </a:stretch>
        </p:blipFill>
        <p:spPr>
          <a:xfrm>
            <a:off x="74813" y="6020129"/>
            <a:ext cx="11984943" cy="800107"/>
          </a:xfrm>
          <a:prstGeom prst="rect">
            <a:avLst/>
          </a:prstGeom>
        </p:spPr>
      </p:pic>
      <p:sp>
        <p:nvSpPr>
          <p:cNvPr id="2" name="TextBox 1">
            <a:extLst>
              <a:ext uri="{FF2B5EF4-FFF2-40B4-BE49-F238E27FC236}">
                <a16:creationId xmlns:a16="http://schemas.microsoft.com/office/drawing/2014/main" id="{D85C4C80-D207-7D4D-AB5E-C4150F3D4FD1}"/>
              </a:ext>
            </a:extLst>
          </p:cNvPr>
          <p:cNvSpPr txBox="1"/>
          <p:nvPr userDrawn="1"/>
        </p:nvSpPr>
        <p:spPr>
          <a:xfrm>
            <a:off x="421419" y="5780598"/>
            <a:ext cx="11370365"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600" b="0" i="0" dirty="0">
                <a:solidFill>
                  <a:srgbClr val="F58229"/>
                </a:solidFill>
                <a:latin typeface="Nexus Sans Pro" panose="02000503030000020003" pitchFamily="2" charset="77"/>
              </a:rPr>
              <a:t>Put different judgement numbers on scale for different people, e.g. different professionals, child, parents etc.</a:t>
            </a:r>
          </a:p>
          <a:p>
            <a:pPr algn="l"/>
            <a:endParaRPr lang="en-AU" sz="2000" b="0" i="0" dirty="0">
              <a:solidFill>
                <a:schemeClr val="tx1">
                  <a:lumMod val="85000"/>
                  <a:lumOff val="15000"/>
                </a:schemeClr>
              </a:solidFill>
              <a:latin typeface="Nexus Sans Pro" panose="02000503030000020003" pitchFamily="2" charset="77"/>
            </a:endParaRPr>
          </a:p>
        </p:txBody>
      </p:sp>
      <p:sp>
        <p:nvSpPr>
          <p:cNvPr id="4" name="TextBox 3">
            <a:extLst>
              <a:ext uri="{FF2B5EF4-FFF2-40B4-BE49-F238E27FC236}">
                <a16:creationId xmlns:a16="http://schemas.microsoft.com/office/drawing/2014/main" id="{A6D4965D-75D0-BC48-8019-8FF34D31E977}"/>
              </a:ext>
            </a:extLst>
          </p:cNvPr>
          <p:cNvSpPr txBox="1"/>
          <p:nvPr userDrawn="1"/>
        </p:nvSpPr>
        <p:spPr>
          <a:xfrm>
            <a:off x="292870" y="1543168"/>
            <a:ext cx="3697357" cy="584775"/>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HARM</a:t>
            </a:r>
          </a:p>
        </p:txBody>
      </p:sp>
      <p:sp>
        <p:nvSpPr>
          <p:cNvPr id="16" name="TextBox 15">
            <a:extLst>
              <a:ext uri="{FF2B5EF4-FFF2-40B4-BE49-F238E27FC236}">
                <a16:creationId xmlns:a16="http://schemas.microsoft.com/office/drawing/2014/main" id="{8BC8D621-7B73-2243-8461-1FDA9EEBFF22}"/>
              </a:ext>
            </a:extLst>
          </p:cNvPr>
          <p:cNvSpPr txBox="1"/>
          <p:nvPr userDrawn="1"/>
        </p:nvSpPr>
        <p:spPr>
          <a:xfrm>
            <a:off x="279617" y="2513938"/>
            <a:ext cx="3697357" cy="1077218"/>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DANGER STATEMENTS</a:t>
            </a:r>
          </a:p>
        </p:txBody>
      </p:sp>
      <p:sp>
        <p:nvSpPr>
          <p:cNvPr id="17" name="TextBox 16">
            <a:extLst>
              <a:ext uri="{FF2B5EF4-FFF2-40B4-BE49-F238E27FC236}">
                <a16:creationId xmlns:a16="http://schemas.microsoft.com/office/drawing/2014/main" id="{FFBB4B65-C11E-AB4F-937B-D5CD1D7C41D9}"/>
              </a:ext>
            </a:extLst>
          </p:cNvPr>
          <p:cNvSpPr txBox="1"/>
          <p:nvPr userDrawn="1"/>
        </p:nvSpPr>
        <p:spPr>
          <a:xfrm>
            <a:off x="288894" y="3851081"/>
            <a:ext cx="3697357" cy="1077218"/>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COMPLICATING FACTORS</a:t>
            </a:r>
          </a:p>
        </p:txBody>
      </p:sp>
      <p:sp>
        <p:nvSpPr>
          <p:cNvPr id="18" name="TextBox 17">
            <a:extLst>
              <a:ext uri="{FF2B5EF4-FFF2-40B4-BE49-F238E27FC236}">
                <a16:creationId xmlns:a16="http://schemas.microsoft.com/office/drawing/2014/main" id="{D00286B8-A1EA-1B47-A5F0-42F031909F7A}"/>
              </a:ext>
            </a:extLst>
          </p:cNvPr>
          <p:cNvSpPr txBox="1"/>
          <p:nvPr userDrawn="1"/>
        </p:nvSpPr>
        <p:spPr>
          <a:xfrm>
            <a:off x="4359961" y="1537251"/>
            <a:ext cx="3697357" cy="1077218"/>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EXISTING STRENGTHS</a:t>
            </a:r>
          </a:p>
        </p:txBody>
      </p:sp>
      <p:sp>
        <p:nvSpPr>
          <p:cNvPr id="19" name="TextBox 18">
            <a:extLst>
              <a:ext uri="{FF2B5EF4-FFF2-40B4-BE49-F238E27FC236}">
                <a16:creationId xmlns:a16="http://schemas.microsoft.com/office/drawing/2014/main" id="{A08AD4C0-99C0-7440-8AD4-0BF3BE564B65}"/>
              </a:ext>
            </a:extLst>
          </p:cNvPr>
          <p:cNvSpPr txBox="1"/>
          <p:nvPr userDrawn="1"/>
        </p:nvSpPr>
        <p:spPr>
          <a:xfrm>
            <a:off x="4353335" y="3025470"/>
            <a:ext cx="3697357" cy="584775"/>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EXISTING SAFETY</a:t>
            </a:r>
          </a:p>
        </p:txBody>
      </p:sp>
      <p:sp>
        <p:nvSpPr>
          <p:cNvPr id="20" name="TextBox 19">
            <a:extLst>
              <a:ext uri="{FF2B5EF4-FFF2-40B4-BE49-F238E27FC236}">
                <a16:creationId xmlns:a16="http://schemas.microsoft.com/office/drawing/2014/main" id="{BC6E560B-5E4E-4445-AB36-05B84D339B26}"/>
              </a:ext>
            </a:extLst>
          </p:cNvPr>
          <p:cNvSpPr txBox="1"/>
          <p:nvPr userDrawn="1"/>
        </p:nvSpPr>
        <p:spPr>
          <a:xfrm>
            <a:off x="8444599" y="1563621"/>
            <a:ext cx="3697357" cy="584775"/>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SAFETY GOALS</a:t>
            </a:r>
          </a:p>
        </p:txBody>
      </p:sp>
      <p:sp>
        <p:nvSpPr>
          <p:cNvPr id="21" name="TextBox 20">
            <a:extLst>
              <a:ext uri="{FF2B5EF4-FFF2-40B4-BE49-F238E27FC236}">
                <a16:creationId xmlns:a16="http://schemas.microsoft.com/office/drawing/2014/main" id="{9E1407B4-36C9-C546-92E4-0FD52FFA81CA}"/>
              </a:ext>
            </a:extLst>
          </p:cNvPr>
          <p:cNvSpPr txBox="1"/>
          <p:nvPr userDrawn="1"/>
        </p:nvSpPr>
        <p:spPr>
          <a:xfrm>
            <a:off x="8457533" y="3018844"/>
            <a:ext cx="3697357" cy="584775"/>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NEXT STEPS</a:t>
            </a:r>
          </a:p>
        </p:txBody>
      </p:sp>
      <p:sp>
        <p:nvSpPr>
          <p:cNvPr id="7" name="TextBox 6">
            <a:extLst>
              <a:ext uri="{FF2B5EF4-FFF2-40B4-BE49-F238E27FC236}">
                <a16:creationId xmlns:a16="http://schemas.microsoft.com/office/drawing/2014/main" id="{ECCE72D1-FF7D-FB46-A60E-8A5067A38FFA}"/>
              </a:ext>
            </a:extLst>
          </p:cNvPr>
          <p:cNvSpPr txBox="1"/>
          <p:nvPr userDrawn="1"/>
        </p:nvSpPr>
        <p:spPr>
          <a:xfrm>
            <a:off x="1" y="87084"/>
            <a:ext cx="12192000" cy="800219"/>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600" b="1" i="0" dirty="0">
                <a:solidFill>
                  <a:srgbClr val="1B75BC"/>
                </a:solidFill>
                <a:latin typeface="Nexus Sans Pro" panose="02000503030000020003" pitchFamily="2" charset="77"/>
              </a:rPr>
              <a:t>Thinking about the child/teenager and the family situation in this child protection case:</a:t>
            </a:r>
          </a:p>
          <a:p>
            <a:pPr algn="l"/>
            <a:endParaRPr lang="en-AU" sz="2000" b="0" i="0" dirty="0">
              <a:solidFill>
                <a:schemeClr val="tx1">
                  <a:lumMod val="85000"/>
                  <a:lumOff val="15000"/>
                </a:schemeClr>
              </a:solidFill>
              <a:latin typeface="Nexus Sans Pro" panose="02000503030000020003" pitchFamily="2" charset="77"/>
            </a:endParaRPr>
          </a:p>
        </p:txBody>
      </p:sp>
      <p:sp>
        <p:nvSpPr>
          <p:cNvPr id="8" name="TextBox 7">
            <a:extLst>
              <a:ext uri="{FF2B5EF4-FFF2-40B4-BE49-F238E27FC236}">
                <a16:creationId xmlns:a16="http://schemas.microsoft.com/office/drawing/2014/main" id="{9DB1E753-CA8D-4747-B92F-D2824C46998D}"/>
              </a:ext>
            </a:extLst>
          </p:cNvPr>
          <p:cNvSpPr txBox="1"/>
          <p:nvPr userDrawn="1"/>
        </p:nvSpPr>
        <p:spPr>
          <a:xfrm>
            <a:off x="0" y="844593"/>
            <a:ext cx="4086864" cy="707886"/>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i="0" dirty="0">
                <a:solidFill>
                  <a:srgbClr val="1B75BC"/>
                </a:solidFill>
                <a:latin typeface="Nexus Sans Pro" panose="02000503030000020003" pitchFamily="2" charset="77"/>
              </a:rPr>
              <a:t>What are we worried about?</a:t>
            </a:r>
          </a:p>
          <a:p>
            <a:pPr algn="l"/>
            <a:endParaRPr lang="en-AU" sz="2000" b="0" i="0" dirty="0">
              <a:solidFill>
                <a:schemeClr val="tx1">
                  <a:lumMod val="85000"/>
                  <a:lumOff val="15000"/>
                </a:schemeClr>
              </a:solidFill>
              <a:latin typeface="Nexus Sans Pro" panose="02000503030000020003" pitchFamily="2" charset="77"/>
            </a:endParaRPr>
          </a:p>
        </p:txBody>
      </p:sp>
      <p:sp>
        <p:nvSpPr>
          <p:cNvPr id="10" name="TextBox 9">
            <a:extLst>
              <a:ext uri="{FF2B5EF4-FFF2-40B4-BE49-F238E27FC236}">
                <a16:creationId xmlns:a16="http://schemas.microsoft.com/office/drawing/2014/main" id="{D5592279-9AB2-534D-A32E-AF8EF2619677}"/>
              </a:ext>
            </a:extLst>
          </p:cNvPr>
          <p:cNvSpPr txBox="1"/>
          <p:nvPr userDrawn="1"/>
        </p:nvSpPr>
        <p:spPr>
          <a:xfrm>
            <a:off x="4078800" y="849084"/>
            <a:ext cx="4084639" cy="707886"/>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i="0" dirty="0">
                <a:solidFill>
                  <a:srgbClr val="1B75BC"/>
                </a:solidFill>
                <a:latin typeface="Nexus Sans Pro" panose="02000503030000020003" pitchFamily="2" charset="77"/>
              </a:rPr>
              <a:t>What’s working well?</a:t>
            </a:r>
          </a:p>
          <a:p>
            <a:pPr algn="l"/>
            <a:endParaRPr lang="en-AU" sz="2000" b="0" i="0" dirty="0">
              <a:solidFill>
                <a:schemeClr val="tx1">
                  <a:lumMod val="85000"/>
                  <a:lumOff val="15000"/>
                </a:schemeClr>
              </a:solidFill>
              <a:latin typeface="Nexus Sans Pro" panose="02000503030000020003" pitchFamily="2" charset="77"/>
            </a:endParaRPr>
          </a:p>
        </p:txBody>
      </p:sp>
      <p:sp>
        <p:nvSpPr>
          <p:cNvPr id="11" name="TextBox 10">
            <a:extLst>
              <a:ext uri="{FF2B5EF4-FFF2-40B4-BE49-F238E27FC236}">
                <a16:creationId xmlns:a16="http://schemas.microsoft.com/office/drawing/2014/main" id="{FC7F166C-72F3-274E-A67A-F62F3CD72F29}"/>
              </a:ext>
            </a:extLst>
          </p:cNvPr>
          <p:cNvSpPr txBox="1"/>
          <p:nvPr userDrawn="1"/>
        </p:nvSpPr>
        <p:spPr>
          <a:xfrm>
            <a:off x="8163439" y="844503"/>
            <a:ext cx="4028561" cy="707886"/>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i="0" dirty="0">
                <a:solidFill>
                  <a:srgbClr val="1B75BC"/>
                </a:solidFill>
                <a:latin typeface="Nexus Sans Pro" panose="02000503030000020003" pitchFamily="2" charset="77"/>
              </a:rPr>
              <a:t>What needs to happen?</a:t>
            </a:r>
          </a:p>
          <a:p>
            <a:pPr algn="l"/>
            <a:endParaRPr lang="en-AU" sz="2000" b="0" i="0" dirty="0">
              <a:solidFill>
                <a:schemeClr val="tx1">
                  <a:lumMod val="85000"/>
                  <a:lumOff val="15000"/>
                </a:schemeClr>
              </a:solidFill>
              <a:latin typeface="Nexus Sans Pro" panose="02000503030000020003" pitchFamily="2" charset="77"/>
            </a:endParaRPr>
          </a:p>
        </p:txBody>
      </p:sp>
      <p:sp>
        <p:nvSpPr>
          <p:cNvPr id="12" name="TextBox 11">
            <a:extLst>
              <a:ext uri="{FF2B5EF4-FFF2-40B4-BE49-F238E27FC236}">
                <a16:creationId xmlns:a16="http://schemas.microsoft.com/office/drawing/2014/main" id="{9ABC11F7-FE7F-0A4A-94AF-EAE86CFE1B94}"/>
              </a:ext>
            </a:extLst>
          </p:cNvPr>
          <p:cNvSpPr txBox="1"/>
          <p:nvPr userDrawn="1"/>
        </p:nvSpPr>
        <p:spPr>
          <a:xfrm>
            <a:off x="421419" y="5167088"/>
            <a:ext cx="11370365"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2000" b="0" i="1" dirty="0">
                <a:solidFill>
                  <a:schemeClr val="tx1">
                    <a:lumMod val="75000"/>
                    <a:lumOff val="25000"/>
                  </a:schemeClr>
                </a:solidFill>
                <a:latin typeface="Nexus Sans Pro" panose="02000503030000020003" pitchFamily="2" charset="77"/>
              </a:rPr>
              <a:t>On a scale of 0-10 where 10 means the child/teen is safe enough and we can close the case and 0 means things are so bad for the young person, we must remove them into care immediately, where do you rate this situation today?</a:t>
            </a:r>
          </a:p>
          <a:p>
            <a:pPr algn="l"/>
            <a:endParaRPr lang="en-AU" sz="2000" b="0" i="0" dirty="0">
              <a:solidFill>
                <a:schemeClr val="tx1">
                  <a:lumMod val="85000"/>
                  <a:lumOff val="15000"/>
                </a:schemeClr>
              </a:solidFill>
              <a:latin typeface="Nexus Sans Pro" panose="02000503030000020003" pitchFamily="2" charset="77"/>
            </a:endParaRPr>
          </a:p>
        </p:txBody>
      </p:sp>
    </p:spTree>
    <p:extLst>
      <p:ext uri="{BB962C8B-B14F-4D97-AF65-F5344CB8AC3E}">
        <p14:creationId xmlns:p14="http://schemas.microsoft.com/office/powerpoint/2010/main" val="2977643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0"/>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16" grpId="0"/>
      <p:bldP spid="17" grpId="0"/>
      <p:bldP spid="18" grpId="0"/>
      <p:bldP spid="19" grpId="0"/>
      <p:bldP spid="20" grpId="0"/>
      <p:bldP spid="21" grpId="0"/>
      <p:bldP spid="7" grpId="0"/>
      <p:bldP spid="8" grpId="0"/>
      <p:bldP spid="10" grpId="0"/>
      <p:bldP spid="11" grpId="0"/>
      <p:bldP spid="12" grpId="0"/>
    </p:bldLst>
  </p:timing>
  <p:extLst>
    <p:ext uri="{DCECCB84-F9BA-43D5-87BE-67443E8EF086}">
      <p15:sldGuideLst xmlns:p15="http://schemas.microsoft.com/office/powerpoint/2012/main">
        <p15:guide id="1" orient="horz" pos="3158">
          <p15:clr>
            <a:srgbClr val="FBAE40"/>
          </p15:clr>
        </p15:guide>
        <p15:guide id="2" orient="horz" pos="2999"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Video Slide">
    <p:spTree>
      <p:nvGrpSpPr>
        <p:cNvPr id="1" name=""/>
        <p:cNvGrpSpPr/>
        <p:nvPr/>
      </p:nvGrpSpPr>
      <p:grpSpPr>
        <a:xfrm>
          <a:off x="0" y="0"/>
          <a:ext cx="0" cy="0"/>
          <a:chOff x="0" y="0"/>
          <a:chExt cx="0" cy="0"/>
        </a:xfrm>
      </p:grpSpPr>
      <p:sp>
        <p:nvSpPr>
          <p:cNvPr id="9" name="Media Placeholder 8">
            <a:extLst>
              <a:ext uri="{FF2B5EF4-FFF2-40B4-BE49-F238E27FC236}">
                <a16:creationId xmlns:a16="http://schemas.microsoft.com/office/drawing/2014/main" id="{8E100375-5F03-5C4C-B048-5BCD2FECF89A}"/>
              </a:ext>
            </a:extLst>
          </p:cNvPr>
          <p:cNvSpPr>
            <a:spLocks noGrp="1"/>
          </p:cNvSpPr>
          <p:nvPr>
            <p:ph type="media" sz="quarter" idx="10" hasCustomPrompt="1"/>
          </p:nvPr>
        </p:nvSpPr>
        <p:spPr>
          <a:xfrm>
            <a:off x="0" y="0"/>
            <a:ext cx="12192000" cy="6858000"/>
          </a:xfrm>
        </p:spPr>
        <p:txBody>
          <a:bodyPr/>
          <a:lstStyle/>
          <a:p>
            <a:r>
              <a:rPr lang="en-AU" dirty="0"/>
              <a:t>Add video here</a:t>
            </a:r>
          </a:p>
        </p:txBody>
      </p:sp>
    </p:spTree>
    <p:extLst>
      <p:ext uri="{BB962C8B-B14F-4D97-AF65-F5344CB8AC3E}">
        <p14:creationId xmlns:p14="http://schemas.microsoft.com/office/powerpoint/2010/main" val="21383610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Pictur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FAB81EAF-1704-2443-9FA4-1A33376321E8}"/>
              </a:ext>
            </a:extLst>
          </p:cNvPr>
          <p:cNvSpPr>
            <a:spLocks noGrp="1"/>
          </p:cNvSpPr>
          <p:nvPr>
            <p:ph type="pic" sz="quarter" idx="10" hasCustomPrompt="1"/>
          </p:nvPr>
        </p:nvSpPr>
        <p:spPr>
          <a:xfrm>
            <a:off x="0" y="0"/>
            <a:ext cx="12192000" cy="6858000"/>
          </a:xfrm>
        </p:spPr>
        <p:txBody>
          <a:bodyPr/>
          <a:lstStyle/>
          <a:p>
            <a:r>
              <a:rPr lang="en-AU" dirty="0"/>
              <a:t>Place picture here</a:t>
            </a:r>
          </a:p>
        </p:txBody>
      </p:sp>
    </p:spTree>
    <p:extLst>
      <p:ext uri="{BB962C8B-B14F-4D97-AF65-F5344CB8AC3E}">
        <p14:creationId xmlns:p14="http://schemas.microsoft.com/office/powerpoint/2010/main" val="29118728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308087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6C7FE-8441-7542-99B5-535B7EECE248}"/>
              </a:ext>
            </a:extLst>
          </p:cNvPr>
          <p:cNvSpPr>
            <a:spLocks noGrp="1"/>
          </p:cNvSpPr>
          <p:nvPr>
            <p:ph type="title"/>
          </p:nvPr>
        </p:nvSpPr>
        <p:spPr>
          <a:xfrm>
            <a:off x="836613" y="2312989"/>
            <a:ext cx="4095467" cy="1009540"/>
          </a:xfrm>
        </p:spPr>
        <p:txBody>
          <a:bodyPr anchor="b"/>
          <a:lstStyle>
            <a:lvl1pPr>
              <a:defRPr sz="3200">
                <a:solidFill>
                  <a:srgbClr val="1B75BC"/>
                </a:solidFill>
              </a:defRPr>
            </a:lvl1pPr>
          </a:lstStyle>
          <a:p>
            <a:r>
              <a:rPr lang="en-GB"/>
              <a:t>Click to edit Master title style</a:t>
            </a:r>
            <a:endParaRPr lang="en-AU" dirty="0"/>
          </a:p>
        </p:txBody>
      </p:sp>
      <p:sp>
        <p:nvSpPr>
          <p:cNvPr id="3" name="Picture Placeholder 2">
            <a:extLst>
              <a:ext uri="{FF2B5EF4-FFF2-40B4-BE49-F238E27FC236}">
                <a16:creationId xmlns:a16="http://schemas.microsoft.com/office/drawing/2014/main" id="{F92E8FD4-807B-3D45-99E8-B4239AAB1876}"/>
              </a:ext>
            </a:extLst>
          </p:cNvPr>
          <p:cNvSpPr>
            <a:spLocks noGrp="1"/>
          </p:cNvSpPr>
          <p:nvPr>
            <p:ph type="pic" idx="1"/>
          </p:nvPr>
        </p:nvSpPr>
        <p:spPr>
          <a:xfrm>
            <a:off x="5183188" y="987426"/>
            <a:ext cx="6172200" cy="4781551"/>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GB"/>
              <a:t>Click icon to add picture</a:t>
            </a:r>
            <a:endParaRPr lang="en-AU" dirty="0"/>
          </a:p>
        </p:txBody>
      </p:sp>
      <p:sp>
        <p:nvSpPr>
          <p:cNvPr id="4" name="Text Placeholder 3">
            <a:extLst>
              <a:ext uri="{FF2B5EF4-FFF2-40B4-BE49-F238E27FC236}">
                <a16:creationId xmlns:a16="http://schemas.microsoft.com/office/drawing/2014/main" id="{1AA320AA-6F59-FA40-A871-002241299894}"/>
              </a:ext>
            </a:extLst>
          </p:cNvPr>
          <p:cNvSpPr>
            <a:spLocks noGrp="1"/>
          </p:cNvSpPr>
          <p:nvPr>
            <p:ph type="body" sz="half" idx="2"/>
          </p:nvPr>
        </p:nvSpPr>
        <p:spPr>
          <a:xfrm>
            <a:off x="839789" y="3429002"/>
            <a:ext cx="4095467" cy="2339975"/>
          </a:xfrm>
        </p:spPr>
        <p:txBody>
          <a:bodyPr>
            <a:normAutofit/>
          </a:bodyPr>
          <a:lstStyle>
            <a:lvl1pPr marL="0" indent="0">
              <a:buNone/>
              <a:defRPr sz="20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GB"/>
              <a:t>Click to edit Master text styles</a:t>
            </a:r>
          </a:p>
        </p:txBody>
      </p:sp>
      <p:sp>
        <p:nvSpPr>
          <p:cNvPr id="8" name="Rectangle 7">
            <a:extLst>
              <a:ext uri="{FF2B5EF4-FFF2-40B4-BE49-F238E27FC236}">
                <a16:creationId xmlns:a16="http://schemas.microsoft.com/office/drawing/2014/main" id="{46FEAE05-D325-4441-BB30-2A61649E91F8}"/>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9" name="Rectangle 8">
            <a:extLst>
              <a:ext uri="{FF2B5EF4-FFF2-40B4-BE49-F238E27FC236}">
                <a16:creationId xmlns:a16="http://schemas.microsoft.com/office/drawing/2014/main" id="{6CEA8573-B3A3-9D41-93E4-8160D6F888A0}"/>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Tree>
    <p:extLst>
      <p:ext uri="{BB962C8B-B14F-4D97-AF65-F5344CB8AC3E}">
        <p14:creationId xmlns:p14="http://schemas.microsoft.com/office/powerpoint/2010/main" val="15729253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picTx" preserve="1">
  <p:cSld name="Words and Pictur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6C7FE-8441-7542-99B5-535B7EECE248}"/>
              </a:ext>
            </a:extLst>
          </p:cNvPr>
          <p:cNvSpPr>
            <a:spLocks noGrp="1"/>
          </p:cNvSpPr>
          <p:nvPr>
            <p:ph type="title" hasCustomPrompt="1"/>
          </p:nvPr>
        </p:nvSpPr>
        <p:spPr>
          <a:xfrm>
            <a:off x="407989" y="482656"/>
            <a:ext cx="11376025" cy="504771"/>
          </a:xfrm>
        </p:spPr>
        <p:txBody>
          <a:bodyPr anchor="b">
            <a:normAutofit/>
          </a:bodyPr>
          <a:lstStyle>
            <a:lvl1pPr>
              <a:defRPr sz="2400">
                <a:solidFill>
                  <a:srgbClr val="1B75BC"/>
                </a:solidFill>
              </a:defRPr>
            </a:lvl1pPr>
          </a:lstStyle>
          <a:p>
            <a:r>
              <a:rPr lang="en-US" dirty="0"/>
              <a:t>Click to edit Words And Pictures Title</a:t>
            </a:r>
            <a:endParaRPr lang="en-AU" dirty="0"/>
          </a:p>
        </p:txBody>
      </p:sp>
      <p:sp>
        <p:nvSpPr>
          <p:cNvPr id="3" name="Picture Placeholder 2">
            <a:extLst>
              <a:ext uri="{FF2B5EF4-FFF2-40B4-BE49-F238E27FC236}">
                <a16:creationId xmlns:a16="http://schemas.microsoft.com/office/drawing/2014/main" id="{F92E8FD4-807B-3D45-99E8-B4239AAB1876}"/>
              </a:ext>
            </a:extLst>
          </p:cNvPr>
          <p:cNvSpPr>
            <a:spLocks noGrp="1"/>
          </p:cNvSpPr>
          <p:nvPr>
            <p:ph type="pic" idx="1"/>
          </p:nvPr>
        </p:nvSpPr>
        <p:spPr>
          <a:xfrm>
            <a:off x="407988" y="2312989"/>
            <a:ext cx="11376024" cy="3455988"/>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GB"/>
              <a:t>Click icon to add picture</a:t>
            </a:r>
            <a:endParaRPr lang="en-AU" dirty="0"/>
          </a:p>
        </p:txBody>
      </p:sp>
      <p:sp>
        <p:nvSpPr>
          <p:cNvPr id="4" name="Text Placeholder 3">
            <a:extLst>
              <a:ext uri="{FF2B5EF4-FFF2-40B4-BE49-F238E27FC236}">
                <a16:creationId xmlns:a16="http://schemas.microsoft.com/office/drawing/2014/main" id="{1AA320AA-6F59-FA40-A871-002241299894}"/>
              </a:ext>
            </a:extLst>
          </p:cNvPr>
          <p:cNvSpPr>
            <a:spLocks noGrp="1"/>
          </p:cNvSpPr>
          <p:nvPr>
            <p:ph type="body" sz="half" idx="2" hasCustomPrompt="1"/>
          </p:nvPr>
        </p:nvSpPr>
        <p:spPr>
          <a:xfrm>
            <a:off x="407989" y="1007590"/>
            <a:ext cx="11376025" cy="1305399"/>
          </a:xfrm>
        </p:spPr>
        <p:txBody>
          <a:bodyPr>
            <a:normAutofit/>
          </a:bodyPr>
          <a:lstStyle>
            <a:lvl1pPr marL="0" indent="0">
              <a:buNone/>
              <a:defRPr sz="20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dirty="0"/>
              <a:t>Edit Words And Pictures Text</a:t>
            </a:r>
          </a:p>
        </p:txBody>
      </p:sp>
      <p:sp>
        <p:nvSpPr>
          <p:cNvPr id="8" name="Rectangle 7">
            <a:extLst>
              <a:ext uri="{FF2B5EF4-FFF2-40B4-BE49-F238E27FC236}">
                <a16:creationId xmlns:a16="http://schemas.microsoft.com/office/drawing/2014/main" id="{46FEAE05-D325-4441-BB30-2A61649E91F8}"/>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9" name="Rectangle 8">
            <a:extLst>
              <a:ext uri="{FF2B5EF4-FFF2-40B4-BE49-F238E27FC236}">
                <a16:creationId xmlns:a16="http://schemas.microsoft.com/office/drawing/2014/main" id="{6CEA8573-B3A3-9D41-93E4-8160D6F888A0}"/>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Tree>
    <p:extLst>
      <p:ext uri="{BB962C8B-B14F-4D97-AF65-F5344CB8AC3E}">
        <p14:creationId xmlns:p14="http://schemas.microsoft.com/office/powerpoint/2010/main" val="1591558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Quote Slide">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8316560-4793-DC4B-B66B-8EB940B40BF9}"/>
              </a:ext>
            </a:extLst>
          </p:cNvPr>
          <p:cNvSpPr txBox="1"/>
          <p:nvPr userDrawn="1"/>
        </p:nvSpPr>
        <p:spPr>
          <a:xfrm>
            <a:off x="2892426" y="981076"/>
            <a:ext cx="756031" cy="1569660"/>
          </a:xfrm>
          <a:prstGeom prst="rect">
            <a:avLst/>
          </a:prstGeom>
          <a:noFill/>
        </p:spPr>
        <p:txBody>
          <a:bodyPr wrap="square" rtlCol="0">
            <a:spAutoFit/>
          </a:bodyPr>
          <a:lstStyle/>
          <a:p>
            <a:r>
              <a:rPr lang="en-AU" sz="9600" b="1" i="0" dirty="0">
                <a:solidFill>
                  <a:srgbClr val="F58229"/>
                </a:solidFill>
                <a:latin typeface="Nexus Sans Pro" panose="02000503030000020003" pitchFamily="2" charset="77"/>
              </a:rPr>
              <a:t>“</a:t>
            </a:r>
          </a:p>
        </p:txBody>
      </p:sp>
      <p:sp>
        <p:nvSpPr>
          <p:cNvPr id="5" name="TextBox 4">
            <a:extLst>
              <a:ext uri="{FF2B5EF4-FFF2-40B4-BE49-F238E27FC236}">
                <a16:creationId xmlns:a16="http://schemas.microsoft.com/office/drawing/2014/main" id="{18A55A82-756B-9D4C-9B11-F93244AEA1B0}"/>
              </a:ext>
            </a:extLst>
          </p:cNvPr>
          <p:cNvSpPr txBox="1"/>
          <p:nvPr userDrawn="1"/>
        </p:nvSpPr>
        <p:spPr>
          <a:xfrm>
            <a:off x="10469880" y="4974336"/>
            <a:ext cx="882333" cy="1569660"/>
          </a:xfrm>
          <a:prstGeom prst="rect">
            <a:avLst/>
          </a:prstGeom>
          <a:noFill/>
        </p:spPr>
        <p:txBody>
          <a:bodyPr wrap="square" rtlCol="0">
            <a:spAutoFit/>
          </a:bodyPr>
          <a:lstStyle/>
          <a:p>
            <a:r>
              <a:rPr lang="en-AU" sz="9600" b="1" i="0" dirty="0">
                <a:solidFill>
                  <a:srgbClr val="F58229"/>
                </a:solidFill>
                <a:latin typeface="Nexus Sans Pro" panose="02000503030000020003" pitchFamily="2" charset="77"/>
              </a:rPr>
              <a:t>”</a:t>
            </a:r>
          </a:p>
        </p:txBody>
      </p:sp>
      <p:sp>
        <p:nvSpPr>
          <p:cNvPr id="7" name="Text Placeholder 6">
            <a:extLst>
              <a:ext uri="{FF2B5EF4-FFF2-40B4-BE49-F238E27FC236}">
                <a16:creationId xmlns:a16="http://schemas.microsoft.com/office/drawing/2014/main" id="{85C97482-7E3E-0844-9C0B-E30FFC0E2592}"/>
              </a:ext>
            </a:extLst>
          </p:cNvPr>
          <p:cNvSpPr>
            <a:spLocks noGrp="1"/>
          </p:cNvSpPr>
          <p:nvPr>
            <p:ph type="body" sz="quarter" idx="11" hasCustomPrompt="1"/>
          </p:nvPr>
        </p:nvSpPr>
        <p:spPr>
          <a:xfrm>
            <a:off x="3648075" y="1536701"/>
            <a:ext cx="6821488" cy="4068763"/>
          </a:xfrm>
        </p:spPr>
        <p:txBody>
          <a:bodyPr/>
          <a:lstStyle>
            <a:lvl1pPr marL="0" indent="0">
              <a:buNone/>
              <a:defRPr b="1" i="0">
                <a:solidFill>
                  <a:srgbClr val="1B75BC"/>
                </a:solidFill>
                <a:latin typeface="Nexus Sans Pro" panose="02000503030000020003" pitchFamily="2" charset="77"/>
              </a:defRPr>
            </a:lvl1pPr>
          </a:lstStyle>
          <a:p>
            <a:pPr lvl="0"/>
            <a:r>
              <a:rPr lang="en-US" dirty="0"/>
              <a:t>Edit Quote text</a:t>
            </a:r>
          </a:p>
        </p:txBody>
      </p:sp>
    </p:spTree>
    <p:extLst>
      <p:ext uri="{BB962C8B-B14F-4D97-AF65-F5344CB8AC3E}">
        <p14:creationId xmlns:p14="http://schemas.microsoft.com/office/powerpoint/2010/main" val="14953471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Harm Matrix Blan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17095-1646-6D4B-A4C7-A25010E92980}"/>
              </a:ext>
            </a:extLst>
          </p:cNvPr>
          <p:cNvSpPr>
            <a:spLocks noGrp="1"/>
          </p:cNvSpPr>
          <p:nvPr>
            <p:ph type="title" hasCustomPrompt="1"/>
          </p:nvPr>
        </p:nvSpPr>
        <p:spPr>
          <a:xfrm>
            <a:off x="1873527" y="116114"/>
            <a:ext cx="8461375" cy="557961"/>
          </a:xfrm>
        </p:spPr>
        <p:txBody>
          <a:bodyPr>
            <a:noAutofit/>
          </a:bodyPr>
          <a:lstStyle>
            <a:lvl1pPr algn="ctr">
              <a:defRPr sz="3600">
                <a:solidFill>
                  <a:srgbClr val="1B75BC"/>
                </a:solidFill>
              </a:defRPr>
            </a:lvl1pPr>
          </a:lstStyle>
          <a:p>
            <a:r>
              <a:rPr lang="en-US" dirty="0"/>
              <a:t>Signs of Safety Harm Analysis Matrix</a:t>
            </a:r>
            <a:endParaRPr lang="en-AU" dirty="0"/>
          </a:p>
        </p:txBody>
      </p:sp>
      <p:graphicFrame>
        <p:nvGraphicFramePr>
          <p:cNvPr id="4" name="Table 3">
            <a:extLst>
              <a:ext uri="{FF2B5EF4-FFF2-40B4-BE49-F238E27FC236}">
                <a16:creationId xmlns:a16="http://schemas.microsoft.com/office/drawing/2014/main" id="{67F5F812-FB5D-EE4F-BB0E-E978A6F29D91}"/>
              </a:ext>
            </a:extLst>
          </p:cNvPr>
          <p:cNvGraphicFramePr>
            <a:graphicFrameLocks noGrp="1"/>
          </p:cNvGraphicFramePr>
          <p:nvPr userDrawn="1"/>
        </p:nvGraphicFramePr>
        <p:xfrm>
          <a:off x="191588" y="719665"/>
          <a:ext cx="11878495" cy="5942392"/>
        </p:xfrm>
        <a:graphic>
          <a:graphicData uri="http://schemas.openxmlformats.org/drawingml/2006/table">
            <a:tbl>
              <a:tblPr firstRow="1" bandRow="1">
                <a:tableStyleId>{5940675A-B579-460E-94D1-54222C63F5DA}</a:tableStyleId>
              </a:tblPr>
              <a:tblGrid>
                <a:gridCol w="2375699">
                  <a:extLst>
                    <a:ext uri="{9D8B030D-6E8A-4147-A177-3AD203B41FA5}">
                      <a16:colId xmlns:a16="http://schemas.microsoft.com/office/drawing/2014/main" val="4112653702"/>
                    </a:ext>
                  </a:extLst>
                </a:gridCol>
                <a:gridCol w="2375699">
                  <a:extLst>
                    <a:ext uri="{9D8B030D-6E8A-4147-A177-3AD203B41FA5}">
                      <a16:colId xmlns:a16="http://schemas.microsoft.com/office/drawing/2014/main" val="3033567321"/>
                    </a:ext>
                  </a:extLst>
                </a:gridCol>
                <a:gridCol w="2375699">
                  <a:extLst>
                    <a:ext uri="{9D8B030D-6E8A-4147-A177-3AD203B41FA5}">
                      <a16:colId xmlns:a16="http://schemas.microsoft.com/office/drawing/2014/main" val="1845247859"/>
                    </a:ext>
                  </a:extLst>
                </a:gridCol>
                <a:gridCol w="2375699">
                  <a:extLst>
                    <a:ext uri="{9D8B030D-6E8A-4147-A177-3AD203B41FA5}">
                      <a16:colId xmlns:a16="http://schemas.microsoft.com/office/drawing/2014/main" val="89358584"/>
                    </a:ext>
                  </a:extLst>
                </a:gridCol>
                <a:gridCol w="2375699">
                  <a:extLst>
                    <a:ext uri="{9D8B030D-6E8A-4147-A177-3AD203B41FA5}">
                      <a16:colId xmlns:a16="http://schemas.microsoft.com/office/drawing/2014/main" val="2563414770"/>
                    </a:ext>
                  </a:extLst>
                </a:gridCol>
              </a:tblGrid>
              <a:tr h="582463">
                <a:tc>
                  <a:txBody>
                    <a:bodyPr/>
                    <a:lstStyle/>
                    <a:p>
                      <a:pPr algn="ctr"/>
                      <a:endParaRPr lang="en-AU" sz="1300" b="1" i="0" dirty="0">
                        <a:solidFill>
                          <a:srgbClr val="1B75BC"/>
                        </a:solidFill>
                        <a:latin typeface="Nexus Sans Pro" panose="02000503030000020003" pitchFamily="2" charset="77"/>
                      </a:endParaRP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lnTlToBr w="12700" cap="flat" cmpd="sng" algn="ctr">
                      <a:solidFill>
                        <a:srgbClr val="1B75BC"/>
                      </a:solidFill>
                      <a:prstDash val="solid"/>
                      <a:round/>
                      <a:headEnd type="none" w="med" len="med"/>
                      <a:tailEnd type="none" w="med" len="med"/>
                    </a:lnTlToBr>
                    <a:noFill/>
                  </a:tcPr>
                </a:tc>
                <a:tc>
                  <a:txBody>
                    <a:bodyPr/>
                    <a:lstStyle/>
                    <a:p>
                      <a:pPr algn="ctr"/>
                      <a:r>
                        <a:rPr lang="en-AU" sz="1300" b="1" i="0" dirty="0">
                          <a:solidFill>
                            <a:srgbClr val="1B75BC"/>
                          </a:solidFill>
                          <a:latin typeface="Nexus Sans Pro" panose="02000503030000020003" pitchFamily="2" charset="77"/>
                        </a:rPr>
                        <a:t>Duration</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tc>
                  <a:txBody>
                    <a:bodyPr/>
                    <a:lstStyle/>
                    <a:p>
                      <a:pPr algn="ctr"/>
                      <a:r>
                        <a:rPr lang="en-AU" sz="1300" b="1" i="0" dirty="0">
                          <a:solidFill>
                            <a:srgbClr val="1B75BC"/>
                          </a:solidFill>
                          <a:latin typeface="Nexus Sans Pro" panose="02000503030000020003" pitchFamily="2" charset="77"/>
                        </a:rPr>
                        <a:t>First Incident</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tc>
                  <a:txBody>
                    <a:bodyPr/>
                    <a:lstStyle/>
                    <a:p>
                      <a:pPr algn="ctr"/>
                      <a:r>
                        <a:rPr lang="en-AU" sz="1300" b="1" i="0" dirty="0">
                          <a:solidFill>
                            <a:srgbClr val="1B75BC"/>
                          </a:solidFill>
                          <a:latin typeface="Nexus Sans Pro" panose="02000503030000020003" pitchFamily="2" charset="77"/>
                        </a:rPr>
                        <a:t>Worst Incident</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tc>
                  <a:txBody>
                    <a:bodyPr/>
                    <a:lstStyle/>
                    <a:p>
                      <a:pPr algn="ctr"/>
                      <a:r>
                        <a:rPr lang="en-AU" sz="1300" b="1" i="0" dirty="0">
                          <a:solidFill>
                            <a:srgbClr val="1B75BC"/>
                          </a:solidFill>
                          <a:latin typeface="Nexus Sans Pro" panose="02000503030000020003" pitchFamily="2" charset="77"/>
                        </a:rPr>
                        <a:t>Last Incident</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857164344"/>
                  </a:ext>
                </a:extLst>
              </a:tr>
              <a:tr h="1786643">
                <a:tc>
                  <a:txBody>
                    <a:bodyPr/>
                    <a:lstStyle/>
                    <a:p>
                      <a:r>
                        <a:rPr lang="en-AU" sz="1300" b="1" i="0" dirty="0">
                          <a:solidFill>
                            <a:srgbClr val="1B75BC"/>
                          </a:solidFill>
                          <a:latin typeface="Nexus Sans Pro" panose="02000503030000020003" pitchFamily="2" charset="77"/>
                        </a:rPr>
                        <a:t>Behaviour</a:t>
                      </a:r>
                    </a:p>
                    <a:p>
                      <a:r>
                        <a:rPr lang="en-AU" sz="1200" b="0" i="1" dirty="0">
                          <a:solidFill>
                            <a:srgbClr val="1B75BC"/>
                          </a:solidFill>
                          <a:latin typeface="Nexus Sans Pro" panose="02000503030000020003" pitchFamily="2" charset="77"/>
                        </a:rPr>
                        <a:t>The dangerous or harm-causing adult behaviour. Can also be a young person’s dangerous behaviour</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5">
                        <a:lumMod val="20000"/>
                        <a:lumOff val="80000"/>
                      </a:schemeClr>
                    </a:solid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extLst>
                  <a:ext uri="{0D108BD9-81ED-4DB2-BD59-A6C34878D82A}">
                    <a16:rowId xmlns:a16="http://schemas.microsoft.com/office/drawing/2014/main" val="1884389337"/>
                  </a:ext>
                </a:extLst>
              </a:tr>
              <a:tr h="1786643">
                <a:tc>
                  <a:txBody>
                    <a:bodyPr/>
                    <a:lstStyle/>
                    <a:p>
                      <a:r>
                        <a:rPr lang="en-AU" sz="1300" b="1" i="0" dirty="0">
                          <a:solidFill>
                            <a:srgbClr val="1B75BC"/>
                          </a:solidFill>
                          <a:latin typeface="Nexus Sans Pro" panose="02000503030000020003" pitchFamily="2" charset="77"/>
                        </a:rPr>
                        <a:t>Severity</a:t>
                      </a:r>
                    </a:p>
                    <a:p>
                      <a:r>
                        <a:rPr lang="en-AU" sz="1200" b="0" i="1" dirty="0">
                          <a:solidFill>
                            <a:srgbClr val="1B75BC"/>
                          </a:solidFill>
                          <a:latin typeface="Nexus Sans Pro" panose="02000503030000020003" pitchFamily="2" charset="77"/>
                        </a:rPr>
                        <a:t>Describes how bad the harmful adult behaviour is</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5">
                        <a:lumMod val="20000"/>
                        <a:lumOff val="80000"/>
                      </a:schemeClr>
                    </a:solid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extLst>
                  <a:ext uri="{0D108BD9-81ED-4DB2-BD59-A6C34878D82A}">
                    <a16:rowId xmlns:a16="http://schemas.microsoft.com/office/drawing/2014/main" val="3458063124"/>
                  </a:ext>
                </a:extLst>
              </a:tr>
              <a:tr h="1786643">
                <a:tc>
                  <a:txBody>
                    <a:bodyPr/>
                    <a:lstStyle/>
                    <a:p>
                      <a:r>
                        <a:rPr lang="en-AU" sz="1300" b="1" i="0" dirty="0">
                          <a:solidFill>
                            <a:srgbClr val="1B75BC"/>
                          </a:solidFill>
                          <a:latin typeface="Nexus Sans Pro" panose="02000503030000020003" pitchFamily="2" charset="77"/>
                        </a:rPr>
                        <a:t>Impact</a:t>
                      </a:r>
                    </a:p>
                    <a:p>
                      <a:r>
                        <a:rPr lang="en-AU" sz="1200" b="0" i="1" dirty="0">
                          <a:solidFill>
                            <a:srgbClr val="1B75BC"/>
                          </a:solidFill>
                          <a:latin typeface="Nexus Sans Pro" panose="02000503030000020003" pitchFamily="2" charset="77"/>
                        </a:rPr>
                        <a:t>Describes the physical and emotional impact of the adult behaviours on the child/</a:t>
                      </a:r>
                      <a:r>
                        <a:rPr lang="en-AU" sz="1200" b="0" i="1" dirty="0" err="1">
                          <a:solidFill>
                            <a:srgbClr val="1B75BC"/>
                          </a:solidFill>
                          <a:latin typeface="Nexus Sans Pro" panose="02000503030000020003" pitchFamily="2" charset="77"/>
                        </a:rPr>
                        <a:t>ren</a:t>
                      </a:r>
                      <a:endParaRPr lang="en-AU" sz="1200" b="0" i="1" dirty="0">
                        <a:solidFill>
                          <a:srgbClr val="1B75BC"/>
                        </a:solidFill>
                        <a:latin typeface="Nexus Sans Pro" panose="02000503030000020003" pitchFamily="2" charset="77"/>
                      </a:endParaRP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5">
                        <a:lumMod val="20000"/>
                        <a:lumOff val="80000"/>
                      </a:schemeClr>
                    </a:solid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extLst>
                  <a:ext uri="{0D108BD9-81ED-4DB2-BD59-A6C34878D82A}">
                    <a16:rowId xmlns:a16="http://schemas.microsoft.com/office/drawing/2014/main" val="3861254977"/>
                  </a:ext>
                </a:extLst>
              </a:tr>
            </a:tbl>
          </a:graphicData>
        </a:graphic>
      </p:graphicFrame>
      <p:sp>
        <p:nvSpPr>
          <p:cNvPr id="6" name="Text Placeholder 5">
            <a:extLst>
              <a:ext uri="{FF2B5EF4-FFF2-40B4-BE49-F238E27FC236}">
                <a16:creationId xmlns:a16="http://schemas.microsoft.com/office/drawing/2014/main" id="{1F99BD6D-C119-9F4D-8295-137758B03A84}"/>
              </a:ext>
            </a:extLst>
          </p:cNvPr>
          <p:cNvSpPr>
            <a:spLocks noGrp="1"/>
          </p:cNvSpPr>
          <p:nvPr>
            <p:ph type="body" sz="quarter" idx="10" hasCustomPrompt="1"/>
          </p:nvPr>
        </p:nvSpPr>
        <p:spPr>
          <a:xfrm>
            <a:off x="2578101" y="1324327"/>
            <a:ext cx="2341563" cy="1749425"/>
          </a:xfrm>
        </p:spPr>
        <p:txBody>
          <a:bodyPr>
            <a:normAutofit/>
          </a:bodyPr>
          <a:lstStyle>
            <a:lvl1pPr marL="0" indent="0">
              <a:buNone/>
              <a:defRPr sz="1600"/>
            </a:lvl1pPr>
          </a:lstStyle>
          <a:p>
            <a:pPr lvl="0"/>
            <a:r>
              <a:rPr lang="en-US" dirty="0"/>
              <a:t>Edit Harm Analysis Matrix text</a:t>
            </a:r>
          </a:p>
        </p:txBody>
      </p:sp>
      <p:sp>
        <p:nvSpPr>
          <p:cNvPr id="7" name="Text Placeholder 5">
            <a:extLst>
              <a:ext uri="{FF2B5EF4-FFF2-40B4-BE49-F238E27FC236}">
                <a16:creationId xmlns:a16="http://schemas.microsoft.com/office/drawing/2014/main" id="{37EA2095-29C6-1C44-A8F4-B758DF877381}"/>
              </a:ext>
            </a:extLst>
          </p:cNvPr>
          <p:cNvSpPr>
            <a:spLocks noGrp="1"/>
          </p:cNvSpPr>
          <p:nvPr>
            <p:ph type="body" sz="quarter" idx="11" hasCustomPrompt="1"/>
          </p:nvPr>
        </p:nvSpPr>
        <p:spPr>
          <a:xfrm>
            <a:off x="2578101" y="3116021"/>
            <a:ext cx="2341563" cy="1749425"/>
          </a:xfrm>
        </p:spPr>
        <p:txBody>
          <a:bodyPr>
            <a:normAutofit/>
          </a:bodyPr>
          <a:lstStyle>
            <a:lvl1pPr marL="0" indent="0">
              <a:buNone/>
              <a:defRPr sz="1600"/>
            </a:lvl1pPr>
          </a:lstStyle>
          <a:p>
            <a:pPr lvl="0"/>
            <a:r>
              <a:rPr lang="en-US" dirty="0"/>
              <a:t>Edit Harm Analysis Matrix text</a:t>
            </a:r>
          </a:p>
        </p:txBody>
      </p:sp>
      <p:sp>
        <p:nvSpPr>
          <p:cNvPr id="8" name="Text Placeholder 5">
            <a:extLst>
              <a:ext uri="{FF2B5EF4-FFF2-40B4-BE49-F238E27FC236}">
                <a16:creationId xmlns:a16="http://schemas.microsoft.com/office/drawing/2014/main" id="{B07DE632-4169-C446-87A6-552E071F1EC4}"/>
              </a:ext>
            </a:extLst>
          </p:cNvPr>
          <p:cNvSpPr>
            <a:spLocks noGrp="1"/>
          </p:cNvSpPr>
          <p:nvPr>
            <p:ph type="body" sz="quarter" idx="12" hasCustomPrompt="1"/>
          </p:nvPr>
        </p:nvSpPr>
        <p:spPr>
          <a:xfrm>
            <a:off x="2586809" y="4898097"/>
            <a:ext cx="2341563" cy="1749425"/>
          </a:xfrm>
        </p:spPr>
        <p:txBody>
          <a:bodyPr>
            <a:normAutofit/>
          </a:bodyPr>
          <a:lstStyle>
            <a:lvl1pPr marL="0" indent="0">
              <a:buNone/>
              <a:defRPr sz="1600"/>
            </a:lvl1pPr>
          </a:lstStyle>
          <a:p>
            <a:pPr lvl="0"/>
            <a:r>
              <a:rPr lang="en-US" dirty="0"/>
              <a:t>Edit Harm Analysis Matrix text</a:t>
            </a:r>
          </a:p>
        </p:txBody>
      </p:sp>
      <p:sp>
        <p:nvSpPr>
          <p:cNvPr id="9" name="Text Placeholder 5">
            <a:extLst>
              <a:ext uri="{FF2B5EF4-FFF2-40B4-BE49-F238E27FC236}">
                <a16:creationId xmlns:a16="http://schemas.microsoft.com/office/drawing/2014/main" id="{D1A40A59-1339-F845-8270-706BDE8804E1}"/>
              </a:ext>
            </a:extLst>
          </p:cNvPr>
          <p:cNvSpPr>
            <a:spLocks noGrp="1"/>
          </p:cNvSpPr>
          <p:nvPr>
            <p:ph type="body" sz="quarter" idx="13" hasCustomPrompt="1"/>
          </p:nvPr>
        </p:nvSpPr>
        <p:spPr>
          <a:xfrm>
            <a:off x="4959559" y="1333035"/>
            <a:ext cx="2341563" cy="1749425"/>
          </a:xfrm>
        </p:spPr>
        <p:txBody>
          <a:bodyPr>
            <a:normAutofit/>
          </a:bodyPr>
          <a:lstStyle>
            <a:lvl1pPr marL="0" indent="0">
              <a:buNone/>
              <a:defRPr sz="1600"/>
            </a:lvl1pPr>
          </a:lstStyle>
          <a:p>
            <a:pPr lvl="0"/>
            <a:r>
              <a:rPr lang="en-US" dirty="0"/>
              <a:t>Edit Harm Analysis Matrix text</a:t>
            </a:r>
          </a:p>
        </p:txBody>
      </p:sp>
      <p:sp>
        <p:nvSpPr>
          <p:cNvPr id="10" name="Text Placeholder 5">
            <a:extLst>
              <a:ext uri="{FF2B5EF4-FFF2-40B4-BE49-F238E27FC236}">
                <a16:creationId xmlns:a16="http://schemas.microsoft.com/office/drawing/2014/main" id="{918B484D-14C3-8C49-BC65-69A76DAA1E38}"/>
              </a:ext>
            </a:extLst>
          </p:cNvPr>
          <p:cNvSpPr>
            <a:spLocks noGrp="1"/>
          </p:cNvSpPr>
          <p:nvPr>
            <p:ph type="body" sz="quarter" idx="14" hasCustomPrompt="1"/>
          </p:nvPr>
        </p:nvSpPr>
        <p:spPr>
          <a:xfrm>
            <a:off x="7337361" y="1333035"/>
            <a:ext cx="2341563" cy="1749425"/>
          </a:xfrm>
        </p:spPr>
        <p:txBody>
          <a:bodyPr>
            <a:normAutofit/>
          </a:bodyPr>
          <a:lstStyle>
            <a:lvl1pPr marL="0" indent="0">
              <a:buNone/>
              <a:defRPr sz="1600"/>
            </a:lvl1pPr>
          </a:lstStyle>
          <a:p>
            <a:pPr lvl="0"/>
            <a:r>
              <a:rPr lang="en-US" dirty="0"/>
              <a:t>Edit Harm Analysis Matrix text</a:t>
            </a:r>
          </a:p>
        </p:txBody>
      </p:sp>
      <p:sp>
        <p:nvSpPr>
          <p:cNvPr id="11" name="Text Placeholder 5">
            <a:extLst>
              <a:ext uri="{FF2B5EF4-FFF2-40B4-BE49-F238E27FC236}">
                <a16:creationId xmlns:a16="http://schemas.microsoft.com/office/drawing/2014/main" id="{FE78F91A-0D12-A249-855F-1A644C23F320}"/>
              </a:ext>
            </a:extLst>
          </p:cNvPr>
          <p:cNvSpPr>
            <a:spLocks noGrp="1"/>
          </p:cNvSpPr>
          <p:nvPr>
            <p:ph type="body" sz="quarter" idx="15" hasCustomPrompt="1"/>
          </p:nvPr>
        </p:nvSpPr>
        <p:spPr>
          <a:xfrm>
            <a:off x="9718820" y="1324326"/>
            <a:ext cx="2341563" cy="1749425"/>
          </a:xfrm>
        </p:spPr>
        <p:txBody>
          <a:bodyPr>
            <a:normAutofit/>
          </a:bodyPr>
          <a:lstStyle>
            <a:lvl1pPr marL="0" indent="0">
              <a:buNone/>
              <a:defRPr sz="1600"/>
            </a:lvl1pPr>
          </a:lstStyle>
          <a:p>
            <a:pPr lvl="0"/>
            <a:r>
              <a:rPr lang="en-US" dirty="0"/>
              <a:t>Edit Harm Analysis Matrix text</a:t>
            </a:r>
          </a:p>
        </p:txBody>
      </p:sp>
      <p:sp>
        <p:nvSpPr>
          <p:cNvPr id="12" name="Text Placeholder 5">
            <a:extLst>
              <a:ext uri="{FF2B5EF4-FFF2-40B4-BE49-F238E27FC236}">
                <a16:creationId xmlns:a16="http://schemas.microsoft.com/office/drawing/2014/main" id="{254E9448-3FCF-3048-9C12-E807DEA403E8}"/>
              </a:ext>
            </a:extLst>
          </p:cNvPr>
          <p:cNvSpPr>
            <a:spLocks noGrp="1"/>
          </p:cNvSpPr>
          <p:nvPr>
            <p:ph type="body" sz="quarter" idx="16" hasCustomPrompt="1"/>
          </p:nvPr>
        </p:nvSpPr>
        <p:spPr>
          <a:xfrm>
            <a:off x="4960962" y="3118068"/>
            <a:ext cx="2341563" cy="1749425"/>
          </a:xfrm>
        </p:spPr>
        <p:txBody>
          <a:bodyPr>
            <a:normAutofit/>
          </a:bodyPr>
          <a:lstStyle>
            <a:lvl1pPr marL="0" indent="0">
              <a:buNone/>
              <a:defRPr sz="1600"/>
            </a:lvl1pPr>
          </a:lstStyle>
          <a:p>
            <a:pPr lvl="0"/>
            <a:r>
              <a:rPr lang="en-US" dirty="0"/>
              <a:t>Edit Harm Analysis Matrix text</a:t>
            </a:r>
          </a:p>
        </p:txBody>
      </p:sp>
      <p:sp>
        <p:nvSpPr>
          <p:cNvPr id="13" name="Text Placeholder 5">
            <a:extLst>
              <a:ext uri="{FF2B5EF4-FFF2-40B4-BE49-F238E27FC236}">
                <a16:creationId xmlns:a16="http://schemas.microsoft.com/office/drawing/2014/main" id="{53C9BC0F-DA55-AD47-9C45-E30B6087FBB0}"/>
              </a:ext>
            </a:extLst>
          </p:cNvPr>
          <p:cNvSpPr>
            <a:spLocks noGrp="1"/>
          </p:cNvSpPr>
          <p:nvPr>
            <p:ph type="body" sz="quarter" idx="17" hasCustomPrompt="1"/>
          </p:nvPr>
        </p:nvSpPr>
        <p:spPr>
          <a:xfrm>
            <a:off x="7338765" y="3124348"/>
            <a:ext cx="2341563" cy="1749425"/>
          </a:xfrm>
        </p:spPr>
        <p:txBody>
          <a:bodyPr>
            <a:normAutofit/>
          </a:bodyPr>
          <a:lstStyle>
            <a:lvl1pPr marL="0" indent="0">
              <a:buNone/>
              <a:defRPr sz="1600"/>
            </a:lvl1pPr>
          </a:lstStyle>
          <a:p>
            <a:pPr lvl="0"/>
            <a:r>
              <a:rPr lang="en-US" dirty="0"/>
              <a:t>Edit Harm Analysis Matrix text</a:t>
            </a:r>
          </a:p>
        </p:txBody>
      </p:sp>
      <p:sp>
        <p:nvSpPr>
          <p:cNvPr id="14" name="Text Placeholder 5">
            <a:extLst>
              <a:ext uri="{FF2B5EF4-FFF2-40B4-BE49-F238E27FC236}">
                <a16:creationId xmlns:a16="http://schemas.microsoft.com/office/drawing/2014/main" id="{576415C1-D644-7545-9A92-7A74E66C1B31}"/>
              </a:ext>
            </a:extLst>
          </p:cNvPr>
          <p:cNvSpPr>
            <a:spLocks noGrp="1"/>
          </p:cNvSpPr>
          <p:nvPr>
            <p:ph type="body" sz="quarter" idx="18" hasCustomPrompt="1"/>
          </p:nvPr>
        </p:nvSpPr>
        <p:spPr>
          <a:xfrm>
            <a:off x="9707860" y="3124729"/>
            <a:ext cx="2341563" cy="1749425"/>
          </a:xfrm>
        </p:spPr>
        <p:txBody>
          <a:bodyPr>
            <a:normAutofit/>
          </a:bodyPr>
          <a:lstStyle>
            <a:lvl1pPr marL="0" indent="0">
              <a:buNone/>
              <a:defRPr sz="1600"/>
            </a:lvl1pPr>
          </a:lstStyle>
          <a:p>
            <a:pPr lvl="0"/>
            <a:r>
              <a:rPr lang="en-US" dirty="0"/>
              <a:t>Edit Harm Analysis Matrix text</a:t>
            </a:r>
          </a:p>
        </p:txBody>
      </p:sp>
      <p:sp>
        <p:nvSpPr>
          <p:cNvPr id="15" name="Text Placeholder 5">
            <a:extLst>
              <a:ext uri="{FF2B5EF4-FFF2-40B4-BE49-F238E27FC236}">
                <a16:creationId xmlns:a16="http://schemas.microsoft.com/office/drawing/2014/main" id="{52347541-1102-0045-8C5B-A4632B21ADF9}"/>
              </a:ext>
            </a:extLst>
          </p:cNvPr>
          <p:cNvSpPr>
            <a:spLocks noGrp="1"/>
          </p:cNvSpPr>
          <p:nvPr>
            <p:ph type="body" sz="quarter" idx="19" hasCustomPrompt="1"/>
          </p:nvPr>
        </p:nvSpPr>
        <p:spPr>
          <a:xfrm>
            <a:off x="4973321" y="4898096"/>
            <a:ext cx="2341563" cy="1749425"/>
          </a:xfrm>
        </p:spPr>
        <p:txBody>
          <a:bodyPr>
            <a:normAutofit/>
          </a:bodyPr>
          <a:lstStyle>
            <a:lvl1pPr marL="0" indent="0">
              <a:buNone/>
              <a:defRPr sz="1600"/>
            </a:lvl1pPr>
          </a:lstStyle>
          <a:p>
            <a:pPr lvl="0"/>
            <a:r>
              <a:rPr lang="en-US" dirty="0"/>
              <a:t>Edit Harm Analysis Matrix text</a:t>
            </a:r>
          </a:p>
        </p:txBody>
      </p:sp>
      <p:sp>
        <p:nvSpPr>
          <p:cNvPr id="16" name="Text Placeholder 5">
            <a:extLst>
              <a:ext uri="{FF2B5EF4-FFF2-40B4-BE49-F238E27FC236}">
                <a16:creationId xmlns:a16="http://schemas.microsoft.com/office/drawing/2014/main" id="{F04AA9BA-AD35-D84F-B715-4F962E703CE3}"/>
              </a:ext>
            </a:extLst>
          </p:cNvPr>
          <p:cNvSpPr>
            <a:spLocks noGrp="1"/>
          </p:cNvSpPr>
          <p:nvPr>
            <p:ph type="body" sz="quarter" idx="20" hasCustomPrompt="1"/>
          </p:nvPr>
        </p:nvSpPr>
        <p:spPr>
          <a:xfrm>
            <a:off x="7342209" y="4893550"/>
            <a:ext cx="2341563" cy="1749425"/>
          </a:xfrm>
        </p:spPr>
        <p:txBody>
          <a:bodyPr>
            <a:normAutofit/>
          </a:bodyPr>
          <a:lstStyle>
            <a:lvl1pPr marL="0" indent="0">
              <a:buNone/>
              <a:defRPr sz="1600"/>
            </a:lvl1pPr>
          </a:lstStyle>
          <a:p>
            <a:pPr lvl="0"/>
            <a:r>
              <a:rPr lang="en-US" dirty="0"/>
              <a:t>Edit Harm Analysis Matrix text</a:t>
            </a:r>
          </a:p>
        </p:txBody>
      </p:sp>
      <p:sp>
        <p:nvSpPr>
          <p:cNvPr id="17" name="Text Placeholder 5">
            <a:extLst>
              <a:ext uri="{FF2B5EF4-FFF2-40B4-BE49-F238E27FC236}">
                <a16:creationId xmlns:a16="http://schemas.microsoft.com/office/drawing/2014/main" id="{ABAD6FDA-958F-284E-BFDB-2F77D5A3C618}"/>
              </a:ext>
            </a:extLst>
          </p:cNvPr>
          <p:cNvSpPr>
            <a:spLocks noGrp="1"/>
          </p:cNvSpPr>
          <p:nvPr>
            <p:ph type="body" sz="quarter" idx="21" hasCustomPrompt="1"/>
          </p:nvPr>
        </p:nvSpPr>
        <p:spPr>
          <a:xfrm>
            <a:off x="9718820" y="4893549"/>
            <a:ext cx="2341563" cy="1749425"/>
          </a:xfrm>
        </p:spPr>
        <p:txBody>
          <a:bodyPr>
            <a:normAutofit/>
          </a:bodyPr>
          <a:lstStyle>
            <a:lvl1pPr marL="0" indent="0">
              <a:buNone/>
              <a:defRPr sz="1600"/>
            </a:lvl1pPr>
          </a:lstStyle>
          <a:p>
            <a:pPr lvl="0"/>
            <a:r>
              <a:rPr lang="en-US" dirty="0"/>
              <a:t>Edit Harm Analysis Matrix text</a:t>
            </a:r>
          </a:p>
        </p:txBody>
      </p:sp>
      <p:sp>
        <p:nvSpPr>
          <p:cNvPr id="21" name="Right Triangle 20">
            <a:extLst>
              <a:ext uri="{FF2B5EF4-FFF2-40B4-BE49-F238E27FC236}">
                <a16:creationId xmlns:a16="http://schemas.microsoft.com/office/drawing/2014/main" id="{631B4851-66D1-6B48-855A-8ABECD8A230D}"/>
              </a:ext>
            </a:extLst>
          </p:cNvPr>
          <p:cNvSpPr/>
          <p:nvPr userDrawn="1"/>
        </p:nvSpPr>
        <p:spPr>
          <a:xfrm flipH="1" flipV="1">
            <a:off x="276225" y="730906"/>
            <a:ext cx="2279651" cy="557964"/>
          </a:xfrm>
          <a:prstGeom prst="rtTriangle">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18" name="TextBox 17">
            <a:extLst>
              <a:ext uri="{FF2B5EF4-FFF2-40B4-BE49-F238E27FC236}">
                <a16:creationId xmlns:a16="http://schemas.microsoft.com/office/drawing/2014/main" id="{994C7E96-6FF5-F645-BEFB-A390A14813E2}"/>
              </a:ext>
            </a:extLst>
          </p:cNvPr>
          <p:cNvSpPr txBox="1"/>
          <p:nvPr userDrawn="1"/>
        </p:nvSpPr>
        <p:spPr>
          <a:xfrm>
            <a:off x="1751606" y="834395"/>
            <a:ext cx="1201783" cy="369332"/>
          </a:xfrm>
          <a:prstGeom prst="rect">
            <a:avLst/>
          </a:prstGeom>
          <a:noFill/>
        </p:spPr>
        <p:txBody>
          <a:bodyPr wrap="square" rtlCol="0">
            <a:spAutoFit/>
          </a:bodyPr>
          <a:lstStyle/>
          <a:p>
            <a:pPr algn="l"/>
            <a:r>
              <a:rPr lang="en-AU" sz="1800" b="1" i="0" dirty="0">
                <a:solidFill>
                  <a:srgbClr val="1B75BC"/>
                </a:solidFill>
                <a:latin typeface="Nexus Sans Pro" panose="02000503030000020003" pitchFamily="2" charset="77"/>
              </a:rPr>
              <a:t>Time</a:t>
            </a:r>
          </a:p>
        </p:txBody>
      </p:sp>
      <p:sp>
        <p:nvSpPr>
          <p:cNvPr id="20" name="Right Triangle 19">
            <a:extLst>
              <a:ext uri="{FF2B5EF4-FFF2-40B4-BE49-F238E27FC236}">
                <a16:creationId xmlns:a16="http://schemas.microsoft.com/office/drawing/2014/main" id="{560264DF-2B80-4247-A755-953077050706}"/>
              </a:ext>
            </a:extLst>
          </p:cNvPr>
          <p:cNvSpPr/>
          <p:nvPr userDrawn="1"/>
        </p:nvSpPr>
        <p:spPr>
          <a:xfrm>
            <a:off x="201479" y="734081"/>
            <a:ext cx="2313123" cy="557964"/>
          </a:xfrm>
          <a:prstGeom prst="rtTriangl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19" name="TextBox 18">
            <a:extLst>
              <a:ext uri="{FF2B5EF4-FFF2-40B4-BE49-F238E27FC236}">
                <a16:creationId xmlns:a16="http://schemas.microsoft.com/office/drawing/2014/main" id="{B268DF09-78C8-E349-8055-8480D2B0ABBB}"/>
              </a:ext>
            </a:extLst>
          </p:cNvPr>
          <p:cNvSpPr txBox="1"/>
          <p:nvPr userDrawn="1"/>
        </p:nvSpPr>
        <p:spPr>
          <a:xfrm>
            <a:off x="201479" y="981075"/>
            <a:ext cx="1550127" cy="338554"/>
          </a:xfrm>
          <a:prstGeom prst="rect">
            <a:avLst/>
          </a:prstGeom>
          <a:noFill/>
        </p:spPr>
        <p:txBody>
          <a:bodyPr wrap="square" rtlCol="0">
            <a:spAutoFit/>
          </a:bodyPr>
          <a:lstStyle/>
          <a:p>
            <a:pPr algn="l"/>
            <a:r>
              <a:rPr lang="en-AU" sz="1600" b="1" i="0" dirty="0">
                <a:solidFill>
                  <a:srgbClr val="1B75BC"/>
                </a:solidFill>
                <a:latin typeface="Nexus Sans Pro" panose="02000503030000020003" pitchFamily="2" charset="77"/>
              </a:rPr>
              <a:t>Action/Impact</a:t>
            </a:r>
          </a:p>
        </p:txBody>
      </p:sp>
    </p:spTree>
    <p:extLst>
      <p:ext uri="{BB962C8B-B14F-4D97-AF65-F5344CB8AC3E}">
        <p14:creationId xmlns:p14="http://schemas.microsoft.com/office/powerpoint/2010/main" val="8418115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Network Matrix Blan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64610-A607-EF41-A4FD-609B8B6EC7F8}"/>
              </a:ext>
            </a:extLst>
          </p:cNvPr>
          <p:cNvSpPr>
            <a:spLocks noGrp="1"/>
          </p:cNvSpPr>
          <p:nvPr>
            <p:ph type="title" hasCustomPrompt="1"/>
          </p:nvPr>
        </p:nvSpPr>
        <p:spPr>
          <a:xfrm>
            <a:off x="407989" y="106648"/>
            <a:ext cx="11376025" cy="540544"/>
          </a:xfrm>
        </p:spPr>
        <p:txBody>
          <a:bodyPr>
            <a:normAutofit/>
          </a:bodyPr>
          <a:lstStyle>
            <a:lvl1pPr algn="ctr">
              <a:defRPr sz="2800" b="1" i="0">
                <a:solidFill>
                  <a:srgbClr val="1B75BC"/>
                </a:solidFill>
                <a:latin typeface="Nexus Sans Pro" panose="02000503030000020003" pitchFamily="2" charset="77"/>
              </a:defRPr>
            </a:lvl1pPr>
          </a:lstStyle>
          <a:p>
            <a:r>
              <a:rPr lang="en-US" dirty="0"/>
              <a:t>Click to edit Network Matrix Title</a:t>
            </a:r>
            <a:endParaRPr lang="en-AU" dirty="0"/>
          </a:p>
        </p:txBody>
      </p:sp>
      <p:graphicFrame>
        <p:nvGraphicFramePr>
          <p:cNvPr id="4" name="Table 3">
            <a:extLst>
              <a:ext uri="{FF2B5EF4-FFF2-40B4-BE49-F238E27FC236}">
                <a16:creationId xmlns:a16="http://schemas.microsoft.com/office/drawing/2014/main" id="{9B39C0D4-F160-FD41-9EC7-C58FB6B15D67}"/>
              </a:ext>
            </a:extLst>
          </p:cNvPr>
          <p:cNvGraphicFramePr>
            <a:graphicFrameLocks noGrp="1"/>
          </p:cNvGraphicFramePr>
          <p:nvPr userDrawn="1"/>
        </p:nvGraphicFramePr>
        <p:xfrm>
          <a:off x="407988" y="647192"/>
          <a:ext cx="11376024" cy="5866821"/>
        </p:xfrm>
        <a:graphic>
          <a:graphicData uri="http://schemas.openxmlformats.org/drawingml/2006/table">
            <a:tbl>
              <a:tblPr firstRow="1" bandRow="1">
                <a:tableStyleId>{5940675A-B579-460E-94D1-54222C63F5DA}</a:tableStyleId>
              </a:tblPr>
              <a:tblGrid>
                <a:gridCol w="5688012">
                  <a:extLst>
                    <a:ext uri="{9D8B030D-6E8A-4147-A177-3AD203B41FA5}">
                      <a16:colId xmlns:a16="http://schemas.microsoft.com/office/drawing/2014/main" val="2589276898"/>
                    </a:ext>
                  </a:extLst>
                </a:gridCol>
                <a:gridCol w="5688012">
                  <a:extLst>
                    <a:ext uri="{9D8B030D-6E8A-4147-A177-3AD203B41FA5}">
                      <a16:colId xmlns:a16="http://schemas.microsoft.com/office/drawing/2014/main" val="1509519394"/>
                    </a:ext>
                  </a:extLst>
                </a:gridCol>
              </a:tblGrid>
              <a:tr h="474741">
                <a:tc>
                  <a:txBody>
                    <a:bodyPr/>
                    <a:lstStyle/>
                    <a:p>
                      <a:pPr algn="ctr"/>
                      <a:r>
                        <a:rPr lang="en-AU" sz="2400" b="1" i="0" dirty="0">
                          <a:solidFill>
                            <a:srgbClr val="F58229"/>
                          </a:solidFill>
                          <a:latin typeface="Nexus Sans Pro" panose="02000503030000020003" pitchFamily="2" charset="77"/>
                        </a:rPr>
                        <a:t>Negative</a:t>
                      </a:r>
                    </a:p>
                  </a:txBody>
                  <a:tcPr anchor="ct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1B75BC"/>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AU" sz="2400" b="1" i="0" dirty="0">
                          <a:solidFill>
                            <a:srgbClr val="F58229"/>
                          </a:solidFill>
                          <a:latin typeface="Nexus Sans Pro" panose="02000503030000020003" pitchFamily="2" charset="77"/>
                        </a:rPr>
                        <a:t>Positive</a:t>
                      </a:r>
                    </a:p>
                  </a:txBody>
                  <a:tcPr anchor="ct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1B75BC"/>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80544931"/>
                  </a:ext>
                </a:extLst>
              </a:tr>
              <a:tr h="1797360">
                <a:tc>
                  <a:txBody>
                    <a:bodyPr/>
                    <a:lstStyle/>
                    <a:p>
                      <a:r>
                        <a:rPr lang="en-AU" sz="2000" b="1" i="0" dirty="0">
                          <a:solidFill>
                            <a:srgbClr val="1B75BC"/>
                          </a:solidFill>
                          <a:latin typeface="Nexus Sans Pro" panose="02000503030000020003" pitchFamily="2" charset="77"/>
                        </a:rPr>
                        <a:t>Past</a:t>
                      </a:r>
                    </a:p>
                  </a:txBody>
                  <a:tcP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AU" sz="2000" b="1" i="0" dirty="0">
                          <a:solidFill>
                            <a:srgbClr val="1B75BC"/>
                          </a:solidFill>
                          <a:latin typeface="Nexus Sans Pro" panose="02000503030000020003" pitchFamily="2" charset="77"/>
                        </a:rPr>
                        <a:t>Past</a:t>
                      </a:r>
                    </a:p>
                  </a:txBody>
                  <a:tcP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65068943"/>
                  </a:ext>
                </a:extLst>
              </a:tr>
              <a:tr h="1797360">
                <a:tc>
                  <a:txBody>
                    <a:bodyPr/>
                    <a:lstStyle/>
                    <a:p>
                      <a:r>
                        <a:rPr lang="en-AU" sz="2000" b="1" i="0" dirty="0">
                          <a:solidFill>
                            <a:srgbClr val="1B75BC"/>
                          </a:solidFill>
                          <a:latin typeface="Nexus Sans Pro" panose="02000503030000020003" pitchFamily="2" charset="77"/>
                        </a:rPr>
                        <a:t>Present</a:t>
                      </a:r>
                    </a:p>
                  </a:txBody>
                  <a:tcP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AU" sz="2000" b="1" i="0" dirty="0">
                          <a:solidFill>
                            <a:srgbClr val="1B75BC"/>
                          </a:solidFill>
                          <a:latin typeface="Nexus Sans Pro" panose="02000503030000020003" pitchFamily="2" charset="77"/>
                        </a:rPr>
                        <a:t>Present</a:t>
                      </a:r>
                    </a:p>
                  </a:txBody>
                  <a:tcP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46027509"/>
                  </a:ext>
                </a:extLst>
              </a:tr>
              <a:tr h="1797360">
                <a:tc>
                  <a:txBody>
                    <a:bodyPr/>
                    <a:lstStyle/>
                    <a:p>
                      <a:r>
                        <a:rPr lang="en-AU" sz="2000" b="1" i="0" dirty="0">
                          <a:solidFill>
                            <a:srgbClr val="1B75BC"/>
                          </a:solidFill>
                          <a:latin typeface="Nexus Sans Pro" panose="02000503030000020003" pitchFamily="2" charset="77"/>
                        </a:rPr>
                        <a:t>Future</a:t>
                      </a:r>
                    </a:p>
                  </a:txBody>
                  <a:tcP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AU" sz="2000" b="1" i="0" dirty="0">
                          <a:solidFill>
                            <a:srgbClr val="1B75BC"/>
                          </a:solidFill>
                          <a:latin typeface="Nexus Sans Pro" panose="02000503030000020003" pitchFamily="2" charset="77"/>
                        </a:rPr>
                        <a:t>Future</a:t>
                      </a:r>
                    </a:p>
                  </a:txBody>
                  <a:tcP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31267133"/>
                  </a:ext>
                </a:extLst>
              </a:tr>
            </a:tbl>
          </a:graphicData>
        </a:graphic>
      </p:graphicFrame>
      <p:sp>
        <p:nvSpPr>
          <p:cNvPr id="6" name="Text Placeholder 5">
            <a:extLst>
              <a:ext uri="{FF2B5EF4-FFF2-40B4-BE49-F238E27FC236}">
                <a16:creationId xmlns:a16="http://schemas.microsoft.com/office/drawing/2014/main" id="{2473A7F4-6DD1-ED41-A896-018A01272E9D}"/>
              </a:ext>
            </a:extLst>
          </p:cNvPr>
          <p:cNvSpPr>
            <a:spLocks noGrp="1"/>
          </p:cNvSpPr>
          <p:nvPr>
            <p:ph type="body" sz="quarter" idx="10" hasCustomPrompt="1"/>
          </p:nvPr>
        </p:nvSpPr>
        <p:spPr>
          <a:xfrm>
            <a:off x="407989" y="1436690"/>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
        <p:nvSpPr>
          <p:cNvPr id="7" name="Text Placeholder 5">
            <a:extLst>
              <a:ext uri="{FF2B5EF4-FFF2-40B4-BE49-F238E27FC236}">
                <a16:creationId xmlns:a16="http://schemas.microsoft.com/office/drawing/2014/main" id="{50CFD138-1936-EE4A-986D-84A5FE200FEA}"/>
              </a:ext>
            </a:extLst>
          </p:cNvPr>
          <p:cNvSpPr>
            <a:spLocks noGrp="1"/>
          </p:cNvSpPr>
          <p:nvPr>
            <p:ph type="body" sz="quarter" idx="11" hasCustomPrompt="1"/>
          </p:nvPr>
        </p:nvSpPr>
        <p:spPr>
          <a:xfrm>
            <a:off x="407989" y="3305290"/>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
        <p:nvSpPr>
          <p:cNvPr id="8" name="Text Placeholder 5">
            <a:extLst>
              <a:ext uri="{FF2B5EF4-FFF2-40B4-BE49-F238E27FC236}">
                <a16:creationId xmlns:a16="http://schemas.microsoft.com/office/drawing/2014/main" id="{6F95F830-21E5-234D-8BB2-827C3C0B31D7}"/>
              </a:ext>
            </a:extLst>
          </p:cNvPr>
          <p:cNvSpPr>
            <a:spLocks noGrp="1"/>
          </p:cNvSpPr>
          <p:nvPr>
            <p:ph type="body" sz="quarter" idx="12" hasCustomPrompt="1"/>
          </p:nvPr>
        </p:nvSpPr>
        <p:spPr>
          <a:xfrm>
            <a:off x="407987" y="5124429"/>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
        <p:nvSpPr>
          <p:cNvPr id="9" name="Text Placeholder 5">
            <a:extLst>
              <a:ext uri="{FF2B5EF4-FFF2-40B4-BE49-F238E27FC236}">
                <a16:creationId xmlns:a16="http://schemas.microsoft.com/office/drawing/2014/main" id="{771D4625-E1FB-234C-B20F-57E4B1754373}"/>
              </a:ext>
            </a:extLst>
          </p:cNvPr>
          <p:cNvSpPr>
            <a:spLocks noGrp="1"/>
          </p:cNvSpPr>
          <p:nvPr>
            <p:ph type="body" sz="quarter" idx="13" hasCustomPrompt="1"/>
          </p:nvPr>
        </p:nvSpPr>
        <p:spPr>
          <a:xfrm>
            <a:off x="6096002" y="1436690"/>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
        <p:nvSpPr>
          <p:cNvPr id="10" name="Text Placeholder 5">
            <a:extLst>
              <a:ext uri="{FF2B5EF4-FFF2-40B4-BE49-F238E27FC236}">
                <a16:creationId xmlns:a16="http://schemas.microsoft.com/office/drawing/2014/main" id="{F090B85F-E80A-3D40-8A14-093BC23F9D93}"/>
              </a:ext>
            </a:extLst>
          </p:cNvPr>
          <p:cNvSpPr>
            <a:spLocks noGrp="1"/>
          </p:cNvSpPr>
          <p:nvPr>
            <p:ph type="body" sz="quarter" idx="14" hasCustomPrompt="1"/>
          </p:nvPr>
        </p:nvSpPr>
        <p:spPr>
          <a:xfrm>
            <a:off x="6096002" y="3305290"/>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
        <p:nvSpPr>
          <p:cNvPr id="11" name="Text Placeholder 5">
            <a:extLst>
              <a:ext uri="{FF2B5EF4-FFF2-40B4-BE49-F238E27FC236}">
                <a16:creationId xmlns:a16="http://schemas.microsoft.com/office/drawing/2014/main" id="{81C60101-6A56-4440-AAF6-748489B16456}"/>
              </a:ext>
            </a:extLst>
          </p:cNvPr>
          <p:cNvSpPr>
            <a:spLocks noGrp="1"/>
          </p:cNvSpPr>
          <p:nvPr>
            <p:ph type="body" sz="quarter" idx="15" hasCustomPrompt="1"/>
          </p:nvPr>
        </p:nvSpPr>
        <p:spPr>
          <a:xfrm>
            <a:off x="6096002" y="5124427"/>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Tree>
    <p:extLst>
      <p:ext uri="{BB962C8B-B14F-4D97-AF65-F5344CB8AC3E}">
        <p14:creationId xmlns:p14="http://schemas.microsoft.com/office/powerpoint/2010/main" val="20709356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Mission Critical Roadmap Layout Layout">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7348078B-1655-B841-995B-3210B185194F}"/>
              </a:ext>
            </a:extLst>
          </p:cNvPr>
          <p:cNvSpPr/>
          <p:nvPr userDrawn="1"/>
        </p:nvSpPr>
        <p:spPr>
          <a:xfrm>
            <a:off x="1536455" y="157516"/>
            <a:ext cx="9144000" cy="523220"/>
          </a:xfrm>
          <a:prstGeom prst="rect">
            <a:avLst/>
          </a:prstGeom>
        </p:spPr>
        <p:txBody>
          <a:bodyPr wrap="square">
            <a:spAutoFit/>
          </a:bodyPr>
          <a:lstStyle/>
          <a:p>
            <a:pPr algn="ctr"/>
            <a:r>
              <a:rPr lang="en-US" sz="2800" b="1" i="0" spc="-50" dirty="0">
                <a:solidFill>
                  <a:schemeClr val="accent2"/>
                </a:solidFill>
                <a:latin typeface="Nexus Sans Pro" panose="02000503030000020003" pitchFamily="2" charset="77"/>
              </a:rPr>
              <a:t>Mission Critical Implementation</a:t>
            </a:r>
            <a:endParaRPr lang="en-US" sz="2800" b="1" i="0" spc="-50" dirty="0">
              <a:latin typeface="Nexus Sans Pro" panose="02000503030000020003" pitchFamily="2" charset="77"/>
            </a:endParaRPr>
          </a:p>
        </p:txBody>
      </p:sp>
      <p:sp>
        <p:nvSpPr>
          <p:cNvPr id="24" name="Rectangle 23">
            <a:extLst>
              <a:ext uri="{FF2B5EF4-FFF2-40B4-BE49-F238E27FC236}">
                <a16:creationId xmlns:a16="http://schemas.microsoft.com/office/drawing/2014/main" id="{F474C4E2-F24E-3547-BA0C-A298ED6ADB11}"/>
              </a:ext>
            </a:extLst>
          </p:cNvPr>
          <p:cNvSpPr/>
          <p:nvPr userDrawn="1"/>
        </p:nvSpPr>
        <p:spPr>
          <a:xfrm>
            <a:off x="1511197" y="596959"/>
            <a:ext cx="9144000" cy="677108"/>
          </a:xfrm>
          <a:prstGeom prst="rect">
            <a:avLst/>
          </a:prstGeom>
        </p:spPr>
        <p:txBody>
          <a:bodyPr wrap="square">
            <a:spAutoFit/>
          </a:bodyPr>
          <a:lstStyle/>
          <a:p>
            <a:pPr algn="ctr"/>
            <a:r>
              <a:rPr lang="en-US" sz="2000" b="1" i="0" dirty="0">
                <a:solidFill>
                  <a:schemeClr val="accent2"/>
                </a:solidFill>
                <a:latin typeface="Nexus Sans Pro" panose="02000503030000020003" pitchFamily="2" charset="77"/>
              </a:rPr>
              <a:t>A roadmap of 8 key parts</a:t>
            </a:r>
            <a:endParaRPr lang="en-US" sz="1600" b="1" i="0" dirty="0">
              <a:solidFill>
                <a:schemeClr val="tx2"/>
              </a:solidFill>
              <a:latin typeface="Nexus Sans Pro" panose="02000503030000020003" pitchFamily="2" charset="77"/>
            </a:endParaRPr>
          </a:p>
          <a:p>
            <a:pPr algn="ctr"/>
            <a:endParaRPr lang="en-US" sz="1800" b="1" dirty="0">
              <a:solidFill>
                <a:schemeClr val="accent2"/>
              </a:solidFill>
            </a:endParaRPr>
          </a:p>
        </p:txBody>
      </p:sp>
      <p:sp>
        <p:nvSpPr>
          <p:cNvPr id="25" name="Rectangle 24">
            <a:extLst>
              <a:ext uri="{FF2B5EF4-FFF2-40B4-BE49-F238E27FC236}">
                <a16:creationId xmlns:a16="http://schemas.microsoft.com/office/drawing/2014/main" id="{652BDDFA-1D4C-3549-93C3-03BF0C32A526}"/>
              </a:ext>
            </a:extLst>
          </p:cNvPr>
          <p:cNvSpPr/>
          <p:nvPr userDrawn="1"/>
        </p:nvSpPr>
        <p:spPr>
          <a:xfrm>
            <a:off x="3569207" y="5779255"/>
            <a:ext cx="5200589" cy="830997"/>
          </a:xfrm>
          <a:prstGeom prst="rect">
            <a:avLst/>
          </a:prstGeom>
        </p:spPr>
        <p:txBody>
          <a:bodyPr wrap="square">
            <a:spAutoFit/>
          </a:bodyPr>
          <a:lstStyle/>
          <a:p>
            <a:pPr algn="ctr"/>
            <a:r>
              <a:rPr lang="en-GB" sz="1600" b="1" i="0" dirty="0">
                <a:solidFill>
                  <a:schemeClr val="accent2"/>
                </a:solidFill>
                <a:latin typeface="Nexus Sans Pro" panose="02000503030000020003" pitchFamily="2" charset="77"/>
              </a:rPr>
              <a:t>Preparation six months, intense Implementation two years, five-year commitment to Implementation activity, continuous development beyond </a:t>
            </a:r>
          </a:p>
        </p:txBody>
      </p:sp>
      <p:sp>
        <p:nvSpPr>
          <p:cNvPr id="47" name="Rectangle 46">
            <a:extLst>
              <a:ext uri="{FF2B5EF4-FFF2-40B4-BE49-F238E27FC236}">
                <a16:creationId xmlns:a16="http://schemas.microsoft.com/office/drawing/2014/main" id="{E141B850-AF9B-8A4E-90E4-DDE7F806AF7B}"/>
              </a:ext>
            </a:extLst>
          </p:cNvPr>
          <p:cNvSpPr/>
          <p:nvPr userDrawn="1"/>
        </p:nvSpPr>
        <p:spPr>
          <a:xfrm>
            <a:off x="198588" y="2409101"/>
            <a:ext cx="1959429" cy="1134156"/>
          </a:xfrm>
          <a:prstGeom prst="rect">
            <a:avLst/>
          </a:prstGeom>
        </p:spPr>
        <p:txBody>
          <a:bodyPr wrap="square">
            <a:noAutofit/>
          </a:bodyPr>
          <a:lstStyle/>
          <a:p>
            <a:pPr algn="r"/>
            <a:r>
              <a:rPr lang="en-US" sz="1400" b="1" i="0" dirty="0">
                <a:solidFill>
                  <a:schemeClr val="tx2"/>
                </a:solidFill>
                <a:latin typeface="Nexus Sans Pro" panose="02000503030000020003" pitchFamily="2" charset="77"/>
              </a:rPr>
              <a:t>• Signs of Safety </a:t>
            </a:r>
            <a:br>
              <a:rPr lang="en-US" sz="1400" b="1" i="0" dirty="0">
                <a:solidFill>
                  <a:schemeClr val="tx2"/>
                </a:solidFill>
                <a:latin typeface="Nexus Sans Pro" panose="02000503030000020003" pitchFamily="2" charset="77"/>
              </a:rPr>
            </a:br>
            <a:r>
              <a:rPr lang="en-US" sz="1400" b="1" i="0" dirty="0">
                <a:solidFill>
                  <a:schemeClr val="tx2"/>
                </a:solidFill>
                <a:latin typeface="Nexus Sans Pro" panose="02000503030000020003" pitchFamily="2" charset="77"/>
              </a:rPr>
              <a:t> learning methods </a:t>
            </a:r>
            <a:r>
              <a:rPr lang="en-US" sz="1400" b="0" i="0" dirty="0">
                <a:solidFill>
                  <a:schemeClr val="tx2"/>
                </a:solidFill>
                <a:latin typeface="Nexus Sans Pro" panose="02000503030000020003" pitchFamily="2" charset="77"/>
              </a:rPr>
              <a:t>in the workplace (group supervision, Appreciative Inquiry)</a:t>
            </a:r>
          </a:p>
        </p:txBody>
      </p:sp>
      <p:sp>
        <p:nvSpPr>
          <p:cNvPr id="48" name="Rectangle 47">
            <a:extLst>
              <a:ext uri="{FF2B5EF4-FFF2-40B4-BE49-F238E27FC236}">
                <a16:creationId xmlns:a16="http://schemas.microsoft.com/office/drawing/2014/main" id="{63655E97-F444-1C4D-AD5E-B91EB384AB70}"/>
              </a:ext>
            </a:extLst>
          </p:cNvPr>
          <p:cNvSpPr/>
          <p:nvPr userDrawn="1"/>
        </p:nvSpPr>
        <p:spPr>
          <a:xfrm>
            <a:off x="198589" y="642246"/>
            <a:ext cx="1959429" cy="1600438"/>
          </a:xfrm>
          <a:prstGeom prst="rect">
            <a:avLst/>
          </a:prstGeom>
        </p:spPr>
        <p:txBody>
          <a:bodyPr wrap="square">
            <a:spAutoFit/>
          </a:bodyPr>
          <a:lstStyle/>
          <a:p>
            <a:pPr algn="r"/>
            <a:r>
              <a:rPr lang="en-US" sz="1400" b="1" i="0" dirty="0">
                <a:solidFill>
                  <a:schemeClr val="tx2"/>
                </a:solidFill>
                <a:latin typeface="Nexus Sans Pro" panose="02000503030000020003" pitchFamily="2" charset="77"/>
              </a:rPr>
              <a:t>• Core training and coaching </a:t>
            </a:r>
            <a:r>
              <a:rPr lang="en-US" sz="1400" b="0" i="0" dirty="0">
                <a:solidFill>
                  <a:schemeClr val="tx2"/>
                </a:solidFill>
                <a:latin typeface="Nexus Sans Pro" panose="02000503030000020003" pitchFamily="2" charset="77"/>
              </a:rPr>
              <a:t>(basic, advanced, targeted, and learning </a:t>
            </a:r>
            <a:br>
              <a:rPr lang="en-US" sz="1400" b="0" i="0" dirty="0">
                <a:solidFill>
                  <a:schemeClr val="tx2"/>
                </a:solidFill>
                <a:latin typeface="Nexus Sans Pro" panose="02000503030000020003" pitchFamily="2" charset="77"/>
              </a:rPr>
            </a:br>
            <a:r>
              <a:rPr lang="en-US" sz="1400" b="0" i="0" dirty="0">
                <a:solidFill>
                  <a:schemeClr val="tx2"/>
                </a:solidFill>
                <a:latin typeface="Nexus Sans Pro" panose="02000503030000020003" pitchFamily="2" charset="77"/>
              </a:rPr>
              <a:t>and development </a:t>
            </a:r>
            <a:br>
              <a:rPr lang="en-US" sz="1400" b="0" i="0" dirty="0">
                <a:solidFill>
                  <a:schemeClr val="tx2"/>
                </a:solidFill>
                <a:latin typeface="Nexus Sans Pro" panose="02000503030000020003" pitchFamily="2" charset="77"/>
              </a:rPr>
            </a:br>
            <a:r>
              <a:rPr lang="en-US" sz="1400" b="0" i="0" dirty="0">
                <a:solidFill>
                  <a:schemeClr val="tx2"/>
                </a:solidFill>
                <a:latin typeface="Nexus Sans Pro" panose="02000503030000020003" pitchFamily="2" charset="77"/>
              </a:rPr>
              <a:t> trajectory for practice leaders)</a:t>
            </a:r>
          </a:p>
        </p:txBody>
      </p:sp>
      <p:sp>
        <p:nvSpPr>
          <p:cNvPr id="49" name="Rectangle 48">
            <a:extLst>
              <a:ext uri="{FF2B5EF4-FFF2-40B4-BE49-F238E27FC236}">
                <a16:creationId xmlns:a16="http://schemas.microsoft.com/office/drawing/2014/main" id="{4C13649E-4CF3-4B47-98D0-C269156FB2AE}"/>
              </a:ext>
            </a:extLst>
          </p:cNvPr>
          <p:cNvSpPr/>
          <p:nvPr userDrawn="1"/>
        </p:nvSpPr>
        <p:spPr>
          <a:xfrm>
            <a:off x="251245" y="3923680"/>
            <a:ext cx="1959429" cy="2246769"/>
          </a:xfrm>
          <a:prstGeom prst="rect">
            <a:avLst/>
          </a:prstGeom>
        </p:spPr>
        <p:txBody>
          <a:bodyPr wrap="square">
            <a:spAutoFit/>
          </a:bodyPr>
          <a:lstStyle/>
          <a:p>
            <a:pPr algn="r"/>
            <a:r>
              <a:rPr lang="en-US" sz="1400" b="1" i="0" dirty="0">
                <a:solidFill>
                  <a:schemeClr val="tx2"/>
                </a:solidFill>
                <a:latin typeface="Nexus Sans Pro" panose="02000503030000020003" pitchFamily="2" charset="77"/>
              </a:rPr>
              <a:t>• Aligned QA </a:t>
            </a:r>
            <a:r>
              <a:rPr lang="en-US" sz="1400" b="0" i="0" dirty="0">
                <a:solidFill>
                  <a:schemeClr val="tx2"/>
                </a:solidFill>
                <a:latin typeface="Nexus Sans Pro" panose="02000503030000020003" pitchFamily="2" charset="77"/>
              </a:rPr>
              <a:t>measuring the practice — breadth (by dashboard) depth (by collaborative audit) and impact (by core data) — and through feedback (including family and staff surveys); with cycles of action learning</a:t>
            </a:r>
          </a:p>
        </p:txBody>
      </p:sp>
      <p:sp>
        <p:nvSpPr>
          <p:cNvPr id="50" name="Rectangle 49">
            <a:extLst>
              <a:ext uri="{FF2B5EF4-FFF2-40B4-BE49-F238E27FC236}">
                <a16:creationId xmlns:a16="http://schemas.microsoft.com/office/drawing/2014/main" id="{BF8A9459-1F1B-3C4D-BB45-C11EEEDA9629}"/>
              </a:ext>
            </a:extLst>
          </p:cNvPr>
          <p:cNvSpPr/>
          <p:nvPr userDrawn="1"/>
        </p:nvSpPr>
        <p:spPr>
          <a:xfrm>
            <a:off x="9857527" y="4877505"/>
            <a:ext cx="2202497" cy="738664"/>
          </a:xfrm>
          <a:prstGeom prst="rect">
            <a:avLst/>
          </a:prstGeom>
        </p:spPr>
        <p:txBody>
          <a:bodyPr wrap="square">
            <a:spAutoFit/>
          </a:bodyPr>
          <a:lstStyle/>
          <a:p>
            <a:r>
              <a:rPr lang="en-US" sz="1400" b="1" i="0" dirty="0">
                <a:solidFill>
                  <a:schemeClr val="tx2"/>
                </a:solidFill>
                <a:latin typeface="Nexus Sans Pro" panose="02000503030000020003" pitchFamily="2" charset="77"/>
              </a:rPr>
              <a:t>• Aligning the IT system </a:t>
            </a:r>
            <a:r>
              <a:rPr lang="en-US" sz="1400" b="0" i="0" dirty="0">
                <a:solidFill>
                  <a:schemeClr val="tx2"/>
                </a:solidFill>
                <a:latin typeface="Nexus Sans Pro" panose="02000503030000020003" pitchFamily="2" charset="77"/>
              </a:rPr>
              <a:t>over the short and long</a:t>
            </a:r>
            <a:r>
              <a:rPr lang="en-US" sz="1400" b="0" i="0" baseline="0" dirty="0">
                <a:solidFill>
                  <a:schemeClr val="tx2"/>
                </a:solidFill>
                <a:latin typeface="Nexus Sans Pro" panose="02000503030000020003" pitchFamily="2" charset="77"/>
              </a:rPr>
              <a:t> </a:t>
            </a:r>
            <a:r>
              <a:rPr lang="en-US" sz="1400" b="0" i="0" dirty="0">
                <a:solidFill>
                  <a:schemeClr val="tx2"/>
                </a:solidFill>
                <a:latin typeface="Nexus Sans Pro" panose="02000503030000020003" pitchFamily="2" charset="77"/>
              </a:rPr>
              <a:t>term</a:t>
            </a:r>
          </a:p>
        </p:txBody>
      </p:sp>
      <p:sp>
        <p:nvSpPr>
          <p:cNvPr id="51" name="Rectangle 50">
            <a:extLst>
              <a:ext uri="{FF2B5EF4-FFF2-40B4-BE49-F238E27FC236}">
                <a16:creationId xmlns:a16="http://schemas.microsoft.com/office/drawing/2014/main" id="{365FD385-5FCE-0245-AAD1-51E7FA63AEFD}"/>
              </a:ext>
            </a:extLst>
          </p:cNvPr>
          <p:cNvSpPr/>
          <p:nvPr userDrawn="1"/>
        </p:nvSpPr>
        <p:spPr>
          <a:xfrm>
            <a:off x="9857527" y="1664257"/>
            <a:ext cx="1959429" cy="1169551"/>
          </a:xfrm>
          <a:prstGeom prst="rect">
            <a:avLst/>
          </a:prstGeom>
        </p:spPr>
        <p:txBody>
          <a:bodyPr wrap="square">
            <a:spAutoFit/>
          </a:bodyPr>
          <a:lstStyle/>
          <a:p>
            <a:r>
              <a:rPr lang="en-US" sz="1400" b="1" i="0" dirty="0">
                <a:solidFill>
                  <a:schemeClr val="tx2"/>
                </a:solidFill>
                <a:latin typeface="Nexus Sans Pro" panose="02000503030000020003" pitchFamily="2" charset="77"/>
              </a:rPr>
              <a:t>• Modelling the Signs of Safety </a:t>
            </a:r>
            <a:r>
              <a:rPr lang="en-US" sz="1400" b="0" i="0" dirty="0">
                <a:solidFill>
                  <a:schemeClr val="tx2"/>
                </a:solidFill>
                <a:latin typeface="Nexus Sans Pro" panose="02000503030000020003" pitchFamily="2" charset="77"/>
              </a:rPr>
              <a:t>in leadership and connection to practice (leadership development trajectory)</a:t>
            </a:r>
          </a:p>
        </p:txBody>
      </p:sp>
      <p:sp>
        <p:nvSpPr>
          <p:cNvPr id="52" name="Rectangle 51">
            <a:extLst>
              <a:ext uri="{FF2B5EF4-FFF2-40B4-BE49-F238E27FC236}">
                <a16:creationId xmlns:a16="http://schemas.microsoft.com/office/drawing/2014/main" id="{31356C83-0696-AC40-9A8C-B3636361E405}"/>
              </a:ext>
            </a:extLst>
          </p:cNvPr>
          <p:cNvSpPr/>
          <p:nvPr userDrawn="1"/>
        </p:nvSpPr>
        <p:spPr>
          <a:xfrm>
            <a:off x="9857527" y="2914033"/>
            <a:ext cx="2092239" cy="1815882"/>
          </a:xfrm>
          <a:prstGeom prst="rect">
            <a:avLst/>
          </a:prstGeom>
        </p:spPr>
        <p:txBody>
          <a:bodyPr wrap="square">
            <a:spAutoFit/>
          </a:bodyPr>
          <a:lstStyle/>
          <a:p>
            <a:r>
              <a:rPr lang="en-US" sz="1400" b="1" i="0" dirty="0">
                <a:solidFill>
                  <a:schemeClr val="tx2"/>
                </a:solidFill>
                <a:latin typeface="Nexus Sans Pro" panose="02000503030000020003" pitchFamily="2" charset="77"/>
              </a:rPr>
              <a:t>• Case management processes and recording  matching the Signs of Safety practice </a:t>
            </a:r>
            <a:r>
              <a:rPr lang="en-US" sz="1400" b="0" i="0" dirty="0">
                <a:solidFill>
                  <a:schemeClr val="tx2"/>
                </a:solidFill>
                <a:latin typeface="Nexus Sans Pro" panose="02000503030000020003" pitchFamily="2" charset="77"/>
              </a:rPr>
              <a:t>(informed by whole system learning cases and driven by practice intensives at workflow stages)</a:t>
            </a:r>
          </a:p>
        </p:txBody>
      </p:sp>
      <p:sp>
        <p:nvSpPr>
          <p:cNvPr id="53" name="Rectangle 52">
            <a:extLst>
              <a:ext uri="{FF2B5EF4-FFF2-40B4-BE49-F238E27FC236}">
                <a16:creationId xmlns:a16="http://schemas.microsoft.com/office/drawing/2014/main" id="{96DC0446-5763-7B4E-ADD1-DC3FA9086286}"/>
              </a:ext>
            </a:extLst>
          </p:cNvPr>
          <p:cNvSpPr/>
          <p:nvPr userDrawn="1"/>
        </p:nvSpPr>
        <p:spPr>
          <a:xfrm>
            <a:off x="9857526" y="5757170"/>
            <a:ext cx="1959429" cy="738664"/>
          </a:xfrm>
          <a:prstGeom prst="rect">
            <a:avLst/>
          </a:prstGeom>
        </p:spPr>
        <p:txBody>
          <a:bodyPr wrap="square">
            <a:spAutoFit/>
          </a:bodyPr>
          <a:lstStyle/>
          <a:p>
            <a:r>
              <a:rPr lang="en-US" sz="1400" b="1" i="0" dirty="0">
                <a:solidFill>
                  <a:schemeClr val="tx2"/>
                </a:solidFill>
                <a:latin typeface="Nexus Sans Pro" panose="02000503030000020003" pitchFamily="2" charset="77"/>
              </a:rPr>
              <a:t>• Partners engaged </a:t>
            </a:r>
            <a:r>
              <a:rPr lang="en-US" sz="1400" b="0" i="0" dirty="0">
                <a:solidFill>
                  <a:schemeClr val="tx2"/>
                </a:solidFill>
                <a:latin typeface="Nexus Sans Pro" panose="02000503030000020003" pitchFamily="2" charset="77"/>
              </a:rPr>
              <a:t>to understand and work with Signs of Safety </a:t>
            </a:r>
          </a:p>
        </p:txBody>
      </p:sp>
      <p:cxnSp>
        <p:nvCxnSpPr>
          <p:cNvPr id="60" name="Straight Arrow Connector 59">
            <a:extLst>
              <a:ext uri="{FF2B5EF4-FFF2-40B4-BE49-F238E27FC236}">
                <a16:creationId xmlns:a16="http://schemas.microsoft.com/office/drawing/2014/main" id="{39DA1D37-3BD2-E043-AAF3-C4437B071892}"/>
              </a:ext>
            </a:extLst>
          </p:cNvPr>
          <p:cNvCxnSpPr>
            <a:cxnSpLocks/>
          </p:cNvCxnSpPr>
          <p:nvPr userDrawn="1"/>
        </p:nvCxnSpPr>
        <p:spPr>
          <a:xfrm>
            <a:off x="2780659" y="1368334"/>
            <a:ext cx="1000353" cy="729854"/>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pic>
        <p:nvPicPr>
          <p:cNvPr id="54" name="Picture 53">
            <a:extLst>
              <a:ext uri="{FF2B5EF4-FFF2-40B4-BE49-F238E27FC236}">
                <a16:creationId xmlns:a16="http://schemas.microsoft.com/office/drawing/2014/main" id="{C75A8E1D-E811-5C43-9B4D-0F5A4B18B3D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60441" y="1164569"/>
            <a:ext cx="5830596" cy="3885918"/>
          </a:xfrm>
          <a:prstGeom prst="rect">
            <a:avLst/>
          </a:prstGeom>
        </p:spPr>
      </p:pic>
      <p:pic>
        <p:nvPicPr>
          <p:cNvPr id="55" name="Picture 54">
            <a:extLst>
              <a:ext uri="{FF2B5EF4-FFF2-40B4-BE49-F238E27FC236}">
                <a16:creationId xmlns:a16="http://schemas.microsoft.com/office/drawing/2014/main" id="{E015B39F-EB45-9246-89EF-7587996F8AD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60441" y="1164569"/>
            <a:ext cx="5830596" cy="3885918"/>
          </a:xfrm>
          <a:prstGeom prst="rect">
            <a:avLst/>
          </a:prstGeom>
        </p:spPr>
      </p:pic>
      <p:pic>
        <p:nvPicPr>
          <p:cNvPr id="56" name="Picture 55">
            <a:extLst>
              <a:ext uri="{FF2B5EF4-FFF2-40B4-BE49-F238E27FC236}">
                <a16:creationId xmlns:a16="http://schemas.microsoft.com/office/drawing/2014/main" id="{F173BF69-C907-B647-A3F3-EF4B16AAF62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260441" y="1164569"/>
            <a:ext cx="5830596" cy="3885918"/>
          </a:xfrm>
          <a:prstGeom prst="rect">
            <a:avLst/>
          </a:prstGeom>
        </p:spPr>
      </p:pic>
      <p:pic>
        <p:nvPicPr>
          <p:cNvPr id="57" name="Picture 56">
            <a:extLst>
              <a:ext uri="{FF2B5EF4-FFF2-40B4-BE49-F238E27FC236}">
                <a16:creationId xmlns:a16="http://schemas.microsoft.com/office/drawing/2014/main" id="{D1B9D22A-6744-CD48-B9D4-A4E825A159BA}"/>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260441" y="1164569"/>
            <a:ext cx="5830596" cy="3885918"/>
          </a:xfrm>
          <a:prstGeom prst="rect">
            <a:avLst/>
          </a:prstGeom>
        </p:spPr>
      </p:pic>
      <p:pic>
        <p:nvPicPr>
          <p:cNvPr id="58" name="Picture 57">
            <a:extLst>
              <a:ext uri="{FF2B5EF4-FFF2-40B4-BE49-F238E27FC236}">
                <a16:creationId xmlns:a16="http://schemas.microsoft.com/office/drawing/2014/main" id="{840ABC39-C718-3649-B15E-F4C6FB9ED341}"/>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3260441" y="1164569"/>
            <a:ext cx="5830596" cy="3885918"/>
          </a:xfrm>
          <a:prstGeom prst="rect">
            <a:avLst/>
          </a:prstGeom>
        </p:spPr>
      </p:pic>
      <p:pic>
        <p:nvPicPr>
          <p:cNvPr id="59" name="Picture 58">
            <a:extLst>
              <a:ext uri="{FF2B5EF4-FFF2-40B4-BE49-F238E27FC236}">
                <a16:creationId xmlns:a16="http://schemas.microsoft.com/office/drawing/2014/main" id="{CBAE0A7D-B7D1-FF4B-98B8-E6C87D0A2242}"/>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3260441" y="1164569"/>
            <a:ext cx="5830596" cy="3885918"/>
          </a:xfrm>
          <a:prstGeom prst="rect">
            <a:avLst/>
          </a:prstGeom>
        </p:spPr>
      </p:pic>
      <p:cxnSp>
        <p:nvCxnSpPr>
          <p:cNvPr id="61" name="Straight Arrow Connector 60">
            <a:extLst>
              <a:ext uri="{FF2B5EF4-FFF2-40B4-BE49-F238E27FC236}">
                <a16:creationId xmlns:a16="http://schemas.microsoft.com/office/drawing/2014/main" id="{60E7B7E4-1B0B-4347-854A-4988BD94D8F1}"/>
              </a:ext>
            </a:extLst>
          </p:cNvPr>
          <p:cNvCxnSpPr>
            <a:cxnSpLocks/>
          </p:cNvCxnSpPr>
          <p:nvPr userDrawn="1"/>
        </p:nvCxnSpPr>
        <p:spPr>
          <a:xfrm>
            <a:off x="8544715" y="4665821"/>
            <a:ext cx="1000354" cy="731804"/>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id="{DC157C51-6A6F-CE45-A663-8D8262A011A7}"/>
              </a:ext>
            </a:extLst>
          </p:cNvPr>
          <p:cNvCxnSpPr>
            <a:cxnSpLocks/>
          </p:cNvCxnSpPr>
          <p:nvPr userDrawn="1"/>
        </p:nvCxnSpPr>
        <p:spPr>
          <a:xfrm flipV="1">
            <a:off x="8544715" y="1361722"/>
            <a:ext cx="1000354" cy="729884"/>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3" name="Straight Arrow Connector 62">
            <a:extLst>
              <a:ext uri="{FF2B5EF4-FFF2-40B4-BE49-F238E27FC236}">
                <a16:creationId xmlns:a16="http://schemas.microsoft.com/office/drawing/2014/main" id="{0FB22304-DB65-874C-A5EF-6F30B6FA0D77}"/>
              </a:ext>
            </a:extLst>
          </p:cNvPr>
          <p:cNvCxnSpPr>
            <a:cxnSpLocks/>
          </p:cNvCxnSpPr>
          <p:nvPr userDrawn="1"/>
        </p:nvCxnSpPr>
        <p:spPr>
          <a:xfrm flipV="1">
            <a:off x="2780658" y="4667741"/>
            <a:ext cx="1000354" cy="729884"/>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64" name="TextBox 63">
            <a:extLst>
              <a:ext uri="{FF2B5EF4-FFF2-40B4-BE49-F238E27FC236}">
                <a16:creationId xmlns:a16="http://schemas.microsoft.com/office/drawing/2014/main" id="{B693535E-49BF-4B41-A3E6-C6B15FBE57AC}"/>
              </a:ext>
            </a:extLst>
          </p:cNvPr>
          <p:cNvSpPr txBox="1"/>
          <p:nvPr userDrawn="1"/>
        </p:nvSpPr>
        <p:spPr>
          <a:xfrm>
            <a:off x="9556066" y="624705"/>
            <a:ext cx="2290994" cy="307777"/>
          </a:xfrm>
          <a:prstGeom prst="rect">
            <a:avLst/>
          </a:prstGeom>
          <a:noFill/>
        </p:spPr>
        <p:txBody>
          <a:bodyPr wrap="square" rtlCol="0">
            <a:noAutofit/>
          </a:bodyPr>
          <a:lstStyle/>
          <a:p>
            <a:pPr marL="285750" lvl="0" defTabSz="914400"/>
            <a:r>
              <a:rPr lang="en-US" sz="1600" b="1" i="0" dirty="0">
                <a:solidFill>
                  <a:schemeClr val="tx2"/>
                </a:solidFill>
                <a:latin typeface="Nexus Sans Pro" panose="02000503030000020003" pitchFamily="2" charset="77"/>
              </a:rPr>
              <a:t>• </a:t>
            </a:r>
            <a:r>
              <a:rPr lang="en-US" sz="1400" b="1" i="0" dirty="0">
                <a:solidFill>
                  <a:schemeClr val="tx2"/>
                </a:solidFill>
                <a:latin typeface="Nexus Sans Pro" panose="02000503030000020003" pitchFamily="2" charset="77"/>
              </a:rPr>
              <a:t>Clear, explicit </a:t>
            </a:r>
          </a:p>
          <a:p>
            <a:pPr marL="285750" lvl="0" defTabSz="914400"/>
            <a:r>
              <a:rPr lang="en-US" sz="1400" b="1" i="0" dirty="0">
                <a:solidFill>
                  <a:schemeClr val="tx2"/>
                </a:solidFill>
                <a:latin typeface="Nexus Sans Pro" panose="02000503030000020003" pitchFamily="2" charset="77"/>
              </a:rPr>
              <a:t>commitment and engagement </a:t>
            </a:r>
            <a:r>
              <a:rPr lang="en-US" sz="1400" b="0" i="0" dirty="0">
                <a:solidFill>
                  <a:schemeClr val="tx2"/>
                </a:solidFill>
                <a:latin typeface="Nexus Sans Pro" panose="02000503030000020003" pitchFamily="2" charset="77"/>
              </a:rPr>
              <a:t>with the</a:t>
            </a:r>
          </a:p>
          <a:p>
            <a:pPr marL="285750" lvl="0" defTabSz="914400"/>
            <a:r>
              <a:rPr lang="en-US" sz="1400" b="0" i="0" dirty="0">
                <a:solidFill>
                  <a:schemeClr val="tx2"/>
                </a:solidFill>
                <a:latin typeface="Nexus Sans Pro" panose="02000503030000020003" pitchFamily="2" charset="77"/>
              </a:rPr>
              <a:t>Implementation</a:t>
            </a:r>
          </a:p>
          <a:p>
            <a:pPr marL="285750" lvl="0" indent="-285750" defTabSz="914400"/>
            <a:endParaRPr lang="en-US" dirty="0"/>
          </a:p>
        </p:txBody>
      </p:sp>
    </p:spTree>
    <p:extLst>
      <p:ext uri="{BB962C8B-B14F-4D97-AF65-F5344CB8AC3E}">
        <p14:creationId xmlns:p14="http://schemas.microsoft.com/office/powerpoint/2010/main" val="1971421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0"/>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62"/>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4"/>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51"/>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61"/>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5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50"/>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53"/>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nodeType="clickEffect">
                                  <p:stCondLst>
                                    <p:cond delay="0"/>
                                  </p:stCondLst>
                                  <p:childTnLst>
                                    <p:set>
                                      <p:cBhvr>
                                        <p:cTn id="78" dur="1" fill="hold">
                                          <p:stCondLst>
                                            <p:cond delay="0"/>
                                          </p:stCondLst>
                                        </p:cTn>
                                        <p:tgtEl>
                                          <p:spTgt spid="63"/>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49"/>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47" grpId="0"/>
      <p:bldP spid="48" grpId="0"/>
      <p:bldP spid="49" grpId="0"/>
      <p:bldP spid="50" grpId="0"/>
      <p:bldP spid="51" grpId="0"/>
      <p:bldP spid="52" grpId="0"/>
      <p:bldP spid="53" grpId="0"/>
      <p:bldP spid="64" grpId="0"/>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Safety Planning Roadmap with Animation">
    <p:spTree>
      <p:nvGrpSpPr>
        <p:cNvPr id="1" name=""/>
        <p:cNvGrpSpPr/>
        <p:nvPr/>
      </p:nvGrpSpPr>
      <p:grpSpPr>
        <a:xfrm>
          <a:off x="0" y="0"/>
          <a:ext cx="0" cy="0"/>
          <a:chOff x="0" y="0"/>
          <a:chExt cx="0" cy="0"/>
        </a:xfrm>
      </p:grpSpPr>
      <p:pic>
        <p:nvPicPr>
          <p:cNvPr id="35" name="Picture 34">
            <a:extLst>
              <a:ext uri="{FF2B5EF4-FFF2-40B4-BE49-F238E27FC236}">
                <a16:creationId xmlns:a16="http://schemas.microsoft.com/office/drawing/2014/main" id="{663DF562-97CD-2B48-92A9-EF2941922D6F}"/>
              </a:ext>
            </a:extLst>
          </p:cNvPr>
          <p:cNvPicPr>
            <a:picLocks noChangeAspect="1"/>
          </p:cNvPicPr>
          <p:nvPr userDrawn="1"/>
        </p:nvPicPr>
        <p:blipFill>
          <a:blip r:embed="rId2"/>
          <a:stretch>
            <a:fillRect/>
          </a:stretch>
        </p:blipFill>
        <p:spPr>
          <a:xfrm>
            <a:off x="7639712" y="1489314"/>
            <a:ext cx="1090168" cy="5197095"/>
          </a:xfrm>
          <a:prstGeom prst="rect">
            <a:avLst/>
          </a:prstGeom>
        </p:spPr>
      </p:pic>
      <p:pic>
        <p:nvPicPr>
          <p:cNvPr id="36" name="Picture 35">
            <a:extLst>
              <a:ext uri="{FF2B5EF4-FFF2-40B4-BE49-F238E27FC236}">
                <a16:creationId xmlns:a16="http://schemas.microsoft.com/office/drawing/2014/main" id="{86FA19C7-A452-7A4E-BC3A-05E92BE5CA25}"/>
              </a:ext>
            </a:extLst>
          </p:cNvPr>
          <p:cNvPicPr>
            <a:picLocks noChangeAspect="1"/>
          </p:cNvPicPr>
          <p:nvPr userDrawn="1"/>
        </p:nvPicPr>
        <p:blipFill>
          <a:blip r:embed="rId3"/>
          <a:stretch>
            <a:fillRect/>
          </a:stretch>
        </p:blipFill>
        <p:spPr>
          <a:xfrm>
            <a:off x="8001889" y="1787971"/>
            <a:ext cx="508000" cy="873760"/>
          </a:xfrm>
          <a:prstGeom prst="rect">
            <a:avLst/>
          </a:prstGeom>
        </p:spPr>
      </p:pic>
      <p:pic>
        <p:nvPicPr>
          <p:cNvPr id="37" name="Picture 36">
            <a:extLst>
              <a:ext uri="{FF2B5EF4-FFF2-40B4-BE49-F238E27FC236}">
                <a16:creationId xmlns:a16="http://schemas.microsoft.com/office/drawing/2014/main" id="{E3FD11CF-DB0C-A74C-8537-72CC7E34E86D}"/>
              </a:ext>
            </a:extLst>
          </p:cNvPr>
          <p:cNvPicPr>
            <a:picLocks noChangeAspect="1"/>
          </p:cNvPicPr>
          <p:nvPr userDrawn="1"/>
        </p:nvPicPr>
        <p:blipFill>
          <a:blip r:embed="rId4"/>
          <a:stretch>
            <a:fillRect/>
          </a:stretch>
        </p:blipFill>
        <p:spPr>
          <a:xfrm>
            <a:off x="7884184" y="2712388"/>
            <a:ext cx="568960" cy="863600"/>
          </a:xfrm>
          <a:prstGeom prst="rect">
            <a:avLst/>
          </a:prstGeom>
        </p:spPr>
      </p:pic>
      <p:pic>
        <p:nvPicPr>
          <p:cNvPr id="38" name="Picture 37">
            <a:extLst>
              <a:ext uri="{FF2B5EF4-FFF2-40B4-BE49-F238E27FC236}">
                <a16:creationId xmlns:a16="http://schemas.microsoft.com/office/drawing/2014/main" id="{07121AE7-EC2C-3944-B129-683BCDB077A8}"/>
              </a:ext>
            </a:extLst>
          </p:cNvPr>
          <p:cNvPicPr>
            <a:picLocks noChangeAspect="1"/>
          </p:cNvPicPr>
          <p:nvPr userDrawn="1"/>
        </p:nvPicPr>
        <p:blipFill>
          <a:blip r:embed="rId5"/>
          <a:stretch>
            <a:fillRect/>
          </a:stretch>
        </p:blipFill>
        <p:spPr>
          <a:xfrm>
            <a:off x="8124095" y="5295903"/>
            <a:ext cx="538480" cy="944880"/>
          </a:xfrm>
          <a:prstGeom prst="rect">
            <a:avLst/>
          </a:prstGeom>
        </p:spPr>
      </p:pic>
      <p:sp>
        <p:nvSpPr>
          <p:cNvPr id="39" name="TextBox 38">
            <a:extLst>
              <a:ext uri="{FF2B5EF4-FFF2-40B4-BE49-F238E27FC236}">
                <a16:creationId xmlns:a16="http://schemas.microsoft.com/office/drawing/2014/main" id="{23F2BAD4-A035-074D-BBF1-0C186872B567}"/>
              </a:ext>
            </a:extLst>
          </p:cNvPr>
          <p:cNvSpPr txBox="1"/>
          <p:nvPr userDrawn="1"/>
        </p:nvSpPr>
        <p:spPr>
          <a:xfrm>
            <a:off x="3454616" y="1590648"/>
            <a:ext cx="4185079" cy="492443"/>
          </a:xfrm>
          <a:prstGeom prst="rect">
            <a:avLst/>
          </a:prstGeom>
          <a:noFill/>
        </p:spPr>
        <p:txBody>
          <a:bodyPr wrap="square" rtlCol="0">
            <a:spAutoFit/>
          </a:bodyPr>
          <a:lstStyle/>
          <a:p>
            <a:pPr marL="228594" indent="-228594">
              <a:buFont typeface="+mj-lt"/>
              <a:buAutoNum type="arabicPeriod" startAt="2"/>
            </a:pPr>
            <a:r>
              <a:rPr lang="en-US" sz="1300" b="1" spc="51" dirty="0">
                <a:latin typeface="DIN 2014 Bold" panose="020B0504020202020204" pitchFamily="34" charset="77"/>
                <a:ea typeface="DIN 2014 Bold" panose="020B0504020202020204" pitchFamily="34" charset="77"/>
              </a:rPr>
              <a:t>Develop Paired Danger Statements and Safety Goals with Matched Safety Scales</a:t>
            </a:r>
          </a:p>
        </p:txBody>
      </p:sp>
      <p:sp>
        <p:nvSpPr>
          <p:cNvPr id="40" name="TextBox 39">
            <a:extLst>
              <a:ext uri="{FF2B5EF4-FFF2-40B4-BE49-F238E27FC236}">
                <a16:creationId xmlns:a16="http://schemas.microsoft.com/office/drawing/2014/main" id="{AB686819-9B1E-1044-9592-18CD6B4DFA3C}"/>
              </a:ext>
            </a:extLst>
          </p:cNvPr>
          <p:cNvSpPr txBox="1"/>
          <p:nvPr userDrawn="1"/>
        </p:nvSpPr>
        <p:spPr>
          <a:xfrm>
            <a:off x="8873234" y="1588321"/>
            <a:ext cx="3165984" cy="692497"/>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Harm Matrix</a:t>
            </a:r>
          </a:p>
          <a:p>
            <a:r>
              <a:rPr lang="en-US" sz="1300" b="1" spc="51" dirty="0">
                <a:latin typeface="DIN 2014 Bold" panose="020B0504020202020204" pitchFamily="34" charset="77"/>
                <a:ea typeface="DIN 2014 Bold" panose="020B0504020202020204" pitchFamily="34" charset="77"/>
              </a:rPr>
              <a:t>Signs of Safety Mapping</a:t>
            </a:r>
          </a:p>
          <a:p>
            <a:r>
              <a:rPr lang="en-US" sz="1300" b="1" spc="51" dirty="0">
                <a:latin typeface="DIN 2014 Bold" panose="020B0504020202020204" pitchFamily="34" charset="77"/>
                <a:ea typeface="DIN 2014 Bold" panose="020B0504020202020204" pitchFamily="34" charset="77"/>
              </a:rPr>
              <a:t>My Three Houses or equivalent</a:t>
            </a:r>
          </a:p>
        </p:txBody>
      </p:sp>
      <p:sp>
        <p:nvSpPr>
          <p:cNvPr id="41" name="TextBox 40">
            <a:extLst>
              <a:ext uri="{FF2B5EF4-FFF2-40B4-BE49-F238E27FC236}">
                <a16:creationId xmlns:a16="http://schemas.microsoft.com/office/drawing/2014/main" id="{E26BC8A7-658A-1A41-8553-F66021EF53FA}"/>
              </a:ext>
            </a:extLst>
          </p:cNvPr>
          <p:cNvSpPr txBox="1"/>
          <p:nvPr userDrawn="1"/>
        </p:nvSpPr>
        <p:spPr>
          <a:xfrm>
            <a:off x="3454617" y="2059701"/>
            <a:ext cx="4261807" cy="630942"/>
          </a:xfrm>
          <a:prstGeom prst="rect">
            <a:avLst/>
          </a:prstGeom>
          <a:noFill/>
        </p:spPr>
        <p:txBody>
          <a:bodyPr wrap="square" rtlCol="0">
            <a:spAutoFit/>
          </a:bodyPr>
          <a:lstStyle/>
          <a:p>
            <a:pPr marL="228594" indent="-228594">
              <a:buFont typeface="+mj-lt"/>
              <a:buAutoNum type="arabicPeriod" startAt="3"/>
            </a:pPr>
            <a:r>
              <a:rPr lang="en-US" sz="1300" b="1" spc="50" dirty="0">
                <a:latin typeface="DIN 2014 Bold" panose="020B0504020202020204" pitchFamily="34" charset="77"/>
                <a:ea typeface="DIN 2014 Bold" panose="020B0504020202020204" pitchFamily="34" charset="77"/>
              </a:rPr>
              <a:t>Identify everything that’s working well</a:t>
            </a:r>
            <a:br>
              <a:rPr lang="en-US" sz="1300" b="1" spc="50" dirty="0">
                <a:latin typeface="DIN 2014 Bold" panose="020B0504020202020204" pitchFamily="34" charset="77"/>
                <a:ea typeface="DIN 2014 Bold" panose="020B0504020202020204" pitchFamily="34" charset="77"/>
              </a:rPr>
            </a:br>
            <a:r>
              <a:rPr lang="en-US" sz="1100" dirty="0">
                <a:latin typeface="DIN 2014" panose="020B0504020202020204" pitchFamily="34" charset="77"/>
                <a:ea typeface="DIN 2014" panose="020B0504020202020204" pitchFamily="34" charset="77"/>
              </a:rPr>
              <a:t>Continually identify everything that’s going well in and around the family that contributes to the wellbeing and safety of the child.</a:t>
            </a:r>
            <a:endParaRPr lang="en-US" sz="1100" b="1" spc="51" dirty="0">
              <a:latin typeface="DIN 2014 Bold" panose="020B0504020202020204" pitchFamily="34" charset="77"/>
              <a:ea typeface="DIN 2014 Bold" panose="020B0504020202020204" pitchFamily="34" charset="77"/>
            </a:endParaRPr>
          </a:p>
        </p:txBody>
      </p:sp>
      <p:sp>
        <p:nvSpPr>
          <p:cNvPr id="42" name="TextBox 41">
            <a:extLst>
              <a:ext uri="{FF2B5EF4-FFF2-40B4-BE49-F238E27FC236}">
                <a16:creationId xmlns:a16="http://schemas.microsoft.com/office/drawing/2014/main" id="{7ED731F7-0123-F14F-87B8-57BD4596C78F}"/>
              </a:ext>
            </a:extLst>
          </p:cNvPr>
          <p:cNvSpPr txBox="1"/>
          <p:nvPr userDrawn="1"/>
        </p:nvSpPr>
        <p:spPr>
          <a:xfrm>
            <a:off x="3454619" y="2667253"/>
            <a:ext cx="4185070" cy="292388"/>
          </a:xfrm>
          <a:prstGeom prst="rect">
            <a:avLst/>
          </a:prstGeom>
          <a:noFill/>
        </p:spPr>
        <p:txBody>
          <a:bodyPr wrap="square" rtlCol="0">
            <a:spAutoFit/>
          </a:bodyPr>
          <a:lstStyle/>
          <a:p>
            <a:pPr marL="228594" indent="-228594">
              <a:buFont typeface="+mj-lt"/>
              <a:buAutoNum type="arabicPeriod" startAt="4"/>
            </a:pPr>
            <a:r>
              <a:rPr lang="en-US" sz="1300" b="1" spc="51" dirty="0">
                <a:latin typeface="DIN 2014 Bold" panose="020B0504020202020204" pitchFamily="34" charset="77"/>
                <a:ea typeface="DIN 2014 Bold" panose="020B0504020202020204" pitchFamily="34" charset="77"/>
              </a:rPr>
              <a:t>Develop professional bottom-line requirements</a:t>
            </a:r>
          </a:p>
        </p:txBody>
      </p:sp>
      <p:sp>
        <p:nvSpPr>
          <p:cNvPr id="43" name="TextBox 42">
            <a:extLst>
              <a:ext uri="{FF2B5EF4-FFF2-40B4-BE49-F238E27FC236}">
                <a16:creationId xmlns:a16="http://schemas.microsoft.com/office/drawing/2014/main" id="{86663938-9793-4C4C-B726-46DA562005AF}"/>
              </a:ext>
            </a:extLst>
          </p:cNvPr>
          <p:cNvSpPr txBox="1"/>
          <p:nvPr userDrawn="1"/>
        </p:nvSpPr>
        <p:spPr>
          <a:xfrm>
            <a:off x="3454619" y="2936251"/>
            <a:ext cx="4077626" cy="492443"/>
          </a:xfrm>
          <a:prstGeom prst="rect">
            <a:avLst/>
          </a:prstGeom>
          <a:noFill/>
        </p:spPr>
        <p:txBody>
          <a:bodyPr wrap="square" rtlCol="0">
            <a:spAutoFit/>
          </a:bodyPr>
          <a:lstStyle/>
          <a:p>
            <a:pPr marL="228594" indent="-228594">
              <a:buFont typeface="+mj-lt"/>
              <a:buAutoNum type="arabicPeriod" startAt="5"/>
            </a:pPr>
            <a:r>
              <a:rPr lang="en-US" sz="1300" b="1" spc="51" dirty="0">
                <a:latin typeface="DIN 2014 Bold" panose="020B0504020202020204" pitchFamily="34" charset="77"/>
                <a:ea typeface="DIN 2014 Bold" panose="020B0504020202020204" pitchFamily="34" charset="77"/>
              </a:rPr>
              <a:t>Develop professional trajectory including timeline</a:t>
            </a:r>
          </a:p>
        </p:txBody>
      </p:sp>
      <p:sp>
        <p:nvSpPr>
          <p:cNvPr id="44" name="TextBox 43">
            <a:extLst>
              <a:ext uri="{FF2B5EF4-FFF2-40B4-BE49-F238E27FC236}">
                <a16:creationId xmlns:a16="http://schemas.microsoft.com/office/drawing/2014/main" id="{799901F2-AA11-364F-94F0-B0212F66C9AA}"/>
              </a:ext>
            </a:extLst>
          </p:cNvPr>
          <p:cNvSpPr txBox="1"/>
          <p:nvPr userDrawn="1"/>
        </p:nvSpPr>
        <p:spPr>
          <a:xfrm>
            <a:off x="3454617" y="3405304"/>
            <a:ext cx="4077625" cy="292388"/>
          </a:xfrm>
          <a:prstGeom prst="rect">
            <a:avLst/>
          </a:prstGeom>
          <a:noFill/>
        </p:spPr>
        <p:txBody>
          <a:bodyPr wrap="square" rtlCol="0">
            <a:spAutoFit/>
          </a:bodyPr>
          <a:lstStyle/>
          <a:p>
            <a:pPr marL="228594" indent="-228594">
              <a:buFont typeface="+mj-lt"/>
              <a:buAutoNum type="arabicPeriod" startAt="6"/>
            </a:pPr>
            <a:r>
              <a:rPr lang="en-US" sz="1300" b="1" spc="51" dirty="0">
                <a:latin typeface="DIN 2014 Bold" panose="020B0504020202020204" pitchFamily="34" charset="77"/>
                <a:ea typeface="DIN 2014 Bold" panose="020B0504020202020204" pitchFamily="34" charset="77"/>
              </a:rPr>
              <a:t>Build vision of process for family</a:t>
            </a:r>
          </a:p>
        </p:txBody>
      </p:sp>
      <p:pic>
        <p:nvPicPr>
          <p:cNvPr id="45" name="Picture 44">
            <a:extLst>
              <a:ext uri="{FF2B5EF4-FFF2-40B4-BE49-F238E27FC236}">
                <a16:creationId xmlns:a16="http://schemas.microsoft.com/office/drawing/2014/main" id="{B9523A61-D98C-B74A-80AA-1C1D2B93B1B2}"/>
              </a:ext>
            </a:extLst>
          </p:cNvPr>
          <p:cNvPicPr>
            <a:picLocks noChangeAspect="1"/>
          </p:cNvPicPr>
          <p:nvPr userDrawn="1"/>
        </p:nvPicPr>
        <p:blipFill>
          <a:blip r:embed="rId6"/>
          <a:stretch>
            <a:fillRect/>
          </a:stretch>
        </p:blipFill>
        <p:spPr>
          <a:xfrm>
            <a:off x="565171" y="2127157"/>
            <a:ext cx="2247120" cy="3464772"/>
          </a:xfrm>
          <a:prstGeom prst="rect">
            <a:avLst/>
          </a:prstGeom>
        </p:spPr>
      </p:pic>
      <p:sp>
        <p:nvSpPr>
          <p:cNvPr id="46" name="TextBox 45">
            <a:extLst>
              <a:ext uri="{FF2B5EF4-FFF2-40B4-BE49-F238E27FC236}">
                <a16:creationId xmlns:a16="http://schemas.microsoft.com/office/drawing/2014/main" id="{DE31B120-EC42-F342-A336-D17081ADC2AC}"/>
              </a:ext>
            </a:extLst>
          </p:cNvPr>
          <p:cNvSpPr txBox="1"/>
          <p:nvPr userDrawn="1"/>
        </p:nvSpPr>
        <p:spPr>
          <a:xfrm>
            <a:off x="7079168" y="1030288"/>
            <a:ext cx="2266683" cy="523220"/>
          </a:xfrm>
          <a:prstGeom prst="rect">
            <a:avLst/>
          </a:prstGeom>
          <a:noFill/>
        </p:spPr>
        <p:txBody>
          <a:bodyPr wrap="square" rtlCol="0">
            <a:spAutoFit/>
          </a:bodyPr>
          <a:lstStyle/>
          <a:p>
            <a:pPr algn="ctr"/>
            <a:r>
              <a:rPr lang="en-US" sz="1400" b="1" dirty="0">
                <a:solidFill>
                  <a:schemeClr val="accent3"/>
                </a:solidFill>
                <a:latin typeface="DIN 2014 Bold" panose="020B0504020202020204" pitchFamily="34" charset="77"/>
                <a:ea typeface="DIN 2014 Bold" panose="020B0504020202020204" pitchFamily="34" charset="77"/>
              </a:rPr>
              <a:t>Ongoing</a:t>
            </a:r>
          </a:p>
          <a:p>
            <a:pPr algn="ctr"/>
            <a:r>
              <a:rPr lang="en-US" sz="1400" b="1" dirty="0">
                <a:solidFill>
                  <a:schemeClr val="accent3"/>
                </a:solidFill>
                <a:latin typeface="DIN 2014 Bold" panose="020B0504020202020204" pitchFamily="34" charset="77"/>
                <a:ea typeface="DIN 2014 Bold" panose="020B0504020202020204" pitchFamily="34" charset="77"/>
              </a:rPr>
              <a:t>Processes</a:t>
            </a:r>
          </a:p>
        </p:txBody>
      </p:sp>
      <p:pic>
        <p:nvPicPr>
          <p:cNvPr id="47" name="Picture 46">
            <a:extLst>
              <a:ext uri="{FF2B5EF4-FFF2-40B4-BE49-F238E27FC236}">
                <a16:creationId xmlns:a16="http://schemas.microsoft.com/office/drawing/2014/main" id="{F06F006E-37B7-0241-9A3D-32775EBA3356}"/>
              </a:ext>
            </a:extLst>
          </p:cNvPr>
          <p:cNvPicPr>
            <a:picLocks noChangeAspect="1"/>
          </p:cNvPicPr>
          <p:nvPr userDrawn="1"/>
        </p:nvPicPr>
        <p:blipFill>
          <a:blip r:embed="rId7"/>
          <a:stretch>
            <a:fillRect/>
          </a:stretch>
        </p:blipFill>
        <p:spPr>
          <a:xfrm>
            <a:off x="8058264" y="3665368"/>
            <a:ext cx="396240" cy="548640"/>
          </a:xfrm>
          <a:prstGeom prst="rect">
            <a:avLst/>
          </a:prstGeom>
        </p:spPr>
      </p:pic>
      <p:sp>
        <p:nvSpPr>
          <p:cNvPr id="48" name="TextBox 47">
            <a:extLst>
              <a:ext uri="{FF2B5EF4-FFF2-40B4-BE49-F238E27FC236}">
                <a16:creationId xmlns:a16="http://schemas.microsoft.com/office/drawing/2014/main" id="{3082D845-3A0A-224D-99BD-8E20F296B345}"/>
              </a:ext>
            </a:extLst>
          </p:cNvPr>
          <p:cNvSpPr txBox="1"/>
          <p:nvPr userDrawn="1"/>
        </p:nvSpPr>
        <p:spPr>
          <a:xfrm>
            <a:off x="3454617" y="3674302"/>
            <a:ext cx="4077624" cy="292388"/>
          </a:xfrm>
          <a:prstGeom prst="rect">
            <a:avLst/>
          </a:prstGeom>
          <a:noFill/>
        </p:spPr>
        <p:txBody>
          <a:bodyPr wrap="square" rtlCol="0">
            <a:spAutoFit/>
          </a:bodyPr>
          <a:lstStyle/>
          <a:p>
            <a:pPr marL="228594" indent="-228594">
              <a:buFont typeface="+mj-lt"/>
              <a:buAutoNum type="arabicPeriod" startAt="7"/>
            </a:pPr>
            <a:r>
              <a:rPr lang="en-US" sz="1300" b="1" spc="51" dirty="0">
                <a:latin typeface="DIN 2014 Bold" panose="020B0504020202020204" pitchFamily="34" charset="77"/>
                <a:ea typeface="DIN 2014 Bold" panose="020B0504020202020204" pitchFamily="34" charset="77"/>
              </a:rPr>
              <a:t>Build informed network with family</a:t>
            </a:r>
          </a:p>
        </p:txBody>
      </p:sp>
      <p:sp>
        <p:nvSpPr>
          <p:cNvPr id="49" name="TextBox 48">
            <a:extLst>
              <a:ext uri="{FF2B5EF4-FFF2-40B4-BE49-F238E27FC236}">
                <a16:creationId xmlns:a16="http://schemas.microsoft.com/office/drawing/2014/main" id="{8053AE46-6556-CF46-82BB-F3E7FA5E1A1A}"/>
              </a:ext>
            </a:extLst>
          </p:cNvPr>
          <p:cNvSpPr txBox="1"/>
          <p:nvPr userDrawn="1"/>
        </p:nvSpPr>
        <p:spPr>
          <a:xfrm>
            <a:off x="8875325" y="3670874"/>
            <a:ext cx="3175863" cy="292388"/>
          </a:xfrm>
          <a:prstGeom prst="rect">
            <a:avLst/>
          </a:prstGeom>
          <a:noFill/>
        </p:spPr>
        <p:txBody>
          <a:bodyPr wrap="square" rtlCol="0">
            <a:spAutoFit/>
          </a:bodyPr>
          <a:lstStyle/>
          <a:p>
            <a:r>
              <a:rPr lang="en-US" sz="1300" b="1" spc="-50" baseline="0" dirty="0">
                <a:latin typeface="DIN 2014 Bold" panose="020B0504020202020204" pitchFamily="34" charset="77"/>
                <a:ea typeface="DIN 2014 Bold" panose="020B0504020202020204" pitchFamily="34" charset="77"/>
              </a:rPr>
              <a:t>Family Safety Circles, Network-finding Matrix</a:t>
            </a:r>
          </a:p>
        </p:txBody>
      </p:sp>
      <p:sp>
        <p:nvSpPr>
          <p:cNvPr id="50" name="TextBox 49">
            <a:extLst>
              <a:ext uri="{FF2B5EF4-FFF2-40B4-BE49-F238E27FC236}">
                <a16:creationId xmlns:a16="http://schemas.microsoft.com/office/drawing/2014/main" id="{2117C19C-4565-EC44-9EBC-109FAE26054B}"/>
              </a:ext>
            </a:extLst>
          </p:cNvPr>
          <p:cNvSpPr txBox="1"/>
          <p:nvPr userDrawn="1"/>
        </p:nvSpPr>
        <p:spPr>
          <a:xfrm>
            <a:off x="3454618" y="3943300"/>
            <a:ext cx="4185078" cy="492443"/>
          </a:xfrm>
          <a:prstGeom prst="rect">
            <a:avLst/>
          </a:prstGeom>
          <a:noFill/>
        </p:spPr>
        <p:txBody>
          <a:bodyPr wrap="square" rtlCol="0">
            <a:spAutoFit/>
          </a:bodyPr>
          <a:lstStyle/>
          <a:p>
            <a:pPr marL="228594" indent="-228594">
              <a:buFont typeface="+mj-lt"/>
              <a:buAutoNum type="arabicPeriod" startAt="8"/>
            </a:pPr>
            <a:r>
              <a:rPr lang="en-US" sz="1300" b="1" spc="51" dirty="0">
                <a:latin typeface="DIN 2014 Bold" panose="020B0504020202020204" pitchFamily="34" charset="77"/>
                <a:ea typeface="DIN 2014 Bold" panose="020B0504020202020204" pitchFamily="34" charset="77"/>
              </a:rPr>
              <a:t>Create explanation for children (and everyone else)</a:t>
            </a:r>
          </a:p>
        </p:txBody>
      </p:sp>
      <p:sp>
        <p:nvSpPr>
          <p:cNvPr id="51" name="TextBox 50">
            <a:extLst>
              <a:ext uri="{FF2B5EF4-FFF2-40B4-BE49-F238E27FC236}">
                <a16:creationId xmlns:a16="http://schemas.microsoft.com/office/drawing/2014/main" id="{BD4A32D8-9CDB-274B-B0C0-E18AB8CE6516}"/>
              </a:ext>
            </a:extLst>
          </p:cNvPr>
          <p:cNvSpPr txBox="1"/>
          <p:nvPr userDrawn="1"/>
        </p:nvSpPr>
        <p:spPr>
          <a:xfrm>
            <a:off x="3454618" y="4412353"/>
            <a:ext cx="4185070" cy="1308050"/>
          </a:xfrm>
          <a:prstGeom prst="rect">
            <a:avLst/>
          </a:prstGeom>
          <a:noFill/>
        </p:spPr>
        <p:txBody>
          <a:bodyPr wrap="square" rtlCol="0">
            <a:spAutoFit/>
          </a:bodyPr>
          <a:lstStyle/>
          <a:p>
            <a:pPr marL="228594" indent="-228594">
              <a:buFont typeface="+mj-lt"/>
              <a:buAutoNum type="arabicPeriod" startAt="9"/>
            </a:pPr>
            <a:r>
              <a:rPr lang="en-US" sz="1300" b="1" spc="51" dirty="0">
                <a:latin typeface="DIN 2014 Bold" panose="020B0504020202020204" pitchFamily="34" charset="77"/>
                <a:ea typeface="DIN 2014 Bold" panose="020B0504020202020204" pitchFamily="34" charset="77"/>
              </a:rPr>
              <a:t>Build Safety Plan with parents and network</a:t>
            </a:r>
            <a:br>
              <a:rPr lang="en-US" sz="1300" b="1" spc="51" dirty="0">
                <a:latin typeface="DIN 2014 Bold" panose="020B0504020202020204" pitchFamily="34" charset="77"/>
                <a:ea typeface="DIN 2014 Bold" panose="020B0504020202020204" pitchFamily="34" charset="77"/>
              </a:rPr>
            </a:br>
            <a:r>
              <a:rPr lang="en-AU" sz="1100" dirty="0">
                <a:latin typeface="DIN 2014" panose="020B0504020202020204" pitchFamily="34" charset="77"/>
                <a:ea typeface="DIN 2014" panose="020B0504020202020204" pitchFamily="34" charset="77"/>
              </a:rPr>
              <a:t>Step-by-step process where the professionals lead the family and</a:t>
            </a:r>
            <a:br>
              <a:rPr lang="en-AU" sz="1100" dirty="0">
                <a:latin typeface="DIN 2014" panose="020B0504020202020204" pitchFamily="34" charset="77"/>
                <a:ea typeface="DIN 2014" panose="020B0504020202020204" pitchFamily="34" charset="77"/>
              </a:rPr>
            </a:br>
            <a:r>
              <a:rPr lang="en-AU" sz="1100" dirty="0">
                <a:latin typeface="DIN 2014" panose="020B0504020202020204" pitchFamily="34" charset="77"/>
                <a:ea typeface="DIN 2014" panose="020B0504020202020204" pitchFamily="34" charset="77"/>
              </a:rPr>
              <a:t>network in developing and then demonstrating the plans they will use to ensure the children are safe. Safety planning always involves regular meetings, honouring success, utilising struggles and successively building the plan.</a:t>
            </a:r>
            <a:endParaRPr lang="en-US" sz="1100" dirty="0">
              <a:latin typeface="DIN 2014" panose="020B0504020202020204" pitchFamily="34" charset="77"/>
              <a:ea typeface="DIN 2014" panose="020B0504020202020204" pitchFamily="34" charset="77"/>
            </a:endParaRPr>
          </a:p>
        </p:txBody>
      </p:sp>
      <p:sp>
        <p:nvSpPr>
          <p:cNvPr id="52" name="TextBox 51">
            <a:extLst>
              <a:ext uri="{FF2B5EF4-FFF2-40B4-BE49-F238E27FC236}">
                <a16:creationId xmlns:a16="http://schemas.microsoft.com/office/drawing/2014/main" id="{DC2EF4A3-1F72-6B40-BD09-DF67A1BA000E}"/>
              </a:ext>
            </a:extLst>
          </p:cNvPr>
          <p:cNvSpPr txBox="1"/>
          <p:nvPr userDrawn="1"/>
        </p:nvSpPr>
        <p:spPr>
          <a:xfrm>
            <a:off x="8885206" y="3937671"/>
            <a:ext cx="3165984" cy="292388"/>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Words and Pictures explanation</a:t>
            </a:r>
          </a:p>
        </p:txBody>
      </p:sp>
      <p:sp>
        <p:nvSpPr>
          <p:cNvPr id="53" name="TextBox 52">
            <a:extLst>
              <a:ext uri="{FF2B5EF4-FFF2-40B4-BE49-F238E27FC236}">
                <a16:creationId xmlns:a16="http://schemas.microsoft.com/office/drawing/2014/main" id="{0074005B-B897-7645-A709-6699F2DA81A6}"/>
              </a:ext>
            </a:extLst>
          </p:cNvPr>
          <p:cNvSpPr txBox="1"/>
          <p:nvPr userDrawn="1"/>
        </p:nvSpPr>
        <p:spPr>
          <a:xfrm>
            <a:off x="8877617" y="4402214"/>
            <a:ext cx="3165983" cy="969496"/>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Regular Review Meetings</a:t>
            </a:r>
          </a:p>
          <a:p>
            <a:r>
              <a:rPr lang="en-US" sz="1100" dirty="0">
                <a:latin typeface="DIN 2014" panose="020B0504020202020204" pitchFamily="34" charset="77"/>
                <a:ea typeface="DIN 2014" panose="020B0504020202020204" pitchFamily="34" charset="77"/>
              </a:rPr>
              <a:t>Family and network are given the</a:t>
            </a:r>
            <a:r>
              <a:rPr lang="en-US" sz="1100" baseline="0" dirty="0">
                <a:latin typeface="DIN 2014" panose="020B0504020202020204" pitchFamily="34" charset="77"/>
                <a:ea typeface="DIN 2014" panose="020B0504020202020204" pitchFamily="34" charset="77"/>
              </a:rPr>
              <a:t> </a:t>
            </a:r>
            <a:r>
              <a:rPr lang="en-US" sz="1100" dirty="0">
                <a:latin typeface="DIN 2014" panose="020B0504020202020204" pitchFamily="34" charset="77"/>
                <a:ea typeface="DIN 2014" panose="020B0504020202020204" pitchFamily="34" charset="77"/>
              </a:rPr>
              <a:t>opportunity to fail so they can demonstrate</a:t>
            </a:r>
            <a:r>
              <a:rPr lang="en-US" sz="1100" baseline="0" dirty="0">
                <a:latin typeface="DIN 2014" panose="020B0504020202020204" pitchFamily="34" charset="77"/>
                <a:ea typeface="DIN 2014" panose="020B0504020202020204" pitchFamily="34" charset="77"/>
              </a:rPr>
              <a:t> </a:t>
            </a:r>
            <a:r>
              <a:rPr lang="en-US" sz="1100" dirty="0">
                <a:latin typeface="DIN 2014" panose="020B0504020202020204" pitchFamily="34" charset="77"/>
                <a:ea typeface="DIN 2014" panose="020B0504020202020204" pitchFamily="34" charset="77"/>
              </a:rPr>
              <a:t>success.</a:t>
            </a:r>
            <a:r>
              <a:rPr lang="en-US" sz="1100" baseline="0" dirty="0">
                <a:latin typeface="DIN 2014" panose="020B0504020202020204" pitchFamily="34" charset="77"/>
                <a:ea typeface="DIN 2014" panose="020B0504020202020204" pitchFamily="34" charset="77"/>
              </a:rPr>
              <a:t> </a:t>
            </a:r>
            <a:r>
              <a:rPr lang="en-US" sz="1100" dirty="0">
                <a:latin typeface="DIN 2014" panose="020B0504020202020204" pitchFamily="34" charset="77"/>
                <a:ea typeface="DIN 2014" panose="020B0504020202020204" pitchFamily="34" charset="77"/>
              </a:rPr>
              <a:t>Professionals talk openly about the risks they see and manage this together with the family.</a:t>
            </a:r>
          </a:p>
        </p:txBody>
      </p:sp>
      <p:sp>
        <p:nvSpPr>
          <p:cNvPr id="54" name="TextBox 53">
            <a:extLst>
              <a:ext uri="{FF2B5EF4-FFF2-40B4-BE49-F238E27FC236}">
                <a16:creationId xmlns:a16="http://schemas.microsoft.com/office/drawing/2014/main" id="{F62DC217-0B32-FC45-8A55-E3281D48F140}"/>
              </a:ext>
            </a:extLst>
          </p:cNvPr>
          <p:cNvSpPr txBox="1"/>
          <p:nvPr userDrawn="1"/>
        </p:nvSpPr>
        <p:spPr>
          <a:xfrm>
            <a:off x="3393512" y="5969089"/>
            <a:ext cx="4185071" cy="295466"/>
          </a:xfrm>
          <a:prstGeom prst="rect">
            <a:avLst/>
          </a:prstGeom>
          <a:noFill/>
        </p:spPr>
        <p:txBody>
          <a:bodyPr wrap="square" rtlCol="0">
            <a:spAutoFit/>
          </a:bodyPr>
          <a:lstStyle/>
          <a:p>
            <a:pPr marL="228594" indent="-228594">
              <a:buFont typeface="+mj-lt"/>
              <a:buAutoNum type="arabicPeriod" startAt="11"/>
            </a:pPr>
            <a:r>
              <a:rPr lang="en-US" sz="1320" b="1" spc="51" dirty="0">
                <a:latin typeface="DIN 2014 Bold" panose="020B0504020202020204" pitchFamily="34" charset="77"/>
                <a:ea typeface="DIN 2014 Bold" panose="020B0504020202020204" pitchFamily="34" charset="77"/>
              </a:rPr>
              <a:t> Monitoring by Professionals and network</a:t>
            </a:r>
          </a:p>
        </p:txBody>
      </p:sp>
      <p:sp>
        <p:nvSpPr>
          <p:cNvPr id="55" name="TextBox 54">
            <a:extLst>
              <a:ext uri="{FF2B5EF4-FFF2-40B4-BE49-F238E27FC236}">
                <a16:creationId xmlns:a16="http://schemas.microsoft.com/office/drawing/2014/main" id="{20113B37-28C3-2848-BDAE-8E8A3D5FB759}"/>
              </a:ext>
            </a:extLst>
          </p:cNvPr>
          <p:cNvSpPr txBox="1"/>
          <p:nvPr userDrawn="1"/>
        </p:nvSpPr>
        <p:spPr>
          <a:xfrm>
            <a:off x="3397821" y="5697013"/>
            <a:ext cx="4234406" cy="295466"/>
          </a:xfrm>
          <a:prstGeom prst="rect">
            <a:avLst/>
          </a:prstGeom>
          <a:noFill/>
        </p:spPr>
        <p:txBody>
          <a:bodyPr wrap="square" rtlCol="0">
            <a:spAutoFit/>
          </a:bodyPr>
          <a:lstStyle/>
          <a:p>
            <a:pPr marL="228600" indent="-228600">
              <a:buFont typeface="+mj-lt"/>
              <a:buAutoNum type="arabicPeriod" startAt="10"/>
            </a:pPr>
            <a:r>
              <a:rPr lang="en-US" sz="1320" b="1" spc="50" dirty="0">
                <a:latin typeface="DIN 2014 Bold" panose="020B0504020202020204" pitchFamily="34" charset="77"/>
                <a:ea typeface="DIN 2014 Bold" panose="020B0504020202020204" pitchFamily="34" charset="77"/>
              </a:rPr>
              <a:t> Involve child throughout</a:t>
            </a:r>
          </a:p>
        </p:txBody>
      </p:sp>
      <p:sp>
        <p:nvSpPr>
          <p:cNvPr id="56" name="TextBox 55">
            <a:extLst>
              <a:ext uri="{FF2B5EF4-FFF2-40B4-BE49-F238E27FC236}">
                <a16:creationId xmlns:a16="http://schemas.microsoft.com/office/drawing/2014/main" id="{C8D7E644-79B7-E240-B0D0-4F8BC2AFB6FF}"/>
              </a:ext>
            </a:extLst>
          </p:cNvPr>
          <p:cNvSpPr txBox="1"/>
          <p:nvPr userDrawn="1"/>
        </p:nvSpPr>
        <p:spPr>
          <a:xfrm>
            <a:off x="8882349" y="5697013"/>
            <a:ext cx="3153060" cy="461665"/>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Safety Journal, Safety Object</a:t>
            </a:r>
          </a:p>
          <a:p>
            <a:r>
              <a:rPr lang="en-US" sz="1100" dirty="0">
                <a:latin typeface="DIN 2014" panose="020B0504020202020204" pitchFamily="34" charset="77"/>
                <a:ea typeface="DIN 2014" panose="020B0504020202020204" pitchFamily="34" charset="77"/>
              </a:rPr>
              <a:t>Practice Rehearsals of Rules</a:t>
            </a:r>
          </a:p>
        </p:txBody>
      </p:sp>
      <p:sp>
        <p:nvSpPr>
          <p:cNvPr id="57" name="TextBox 56">
            <a:extLst>
              <a:ext uri="{FF2B5EF4-FFF2-40B4-BE49-F238E27FC236}">
                <a16:creationId xmlns:a16="http://schemas.microsoft.com/office/drawing/2014/main" id="{5D20AFB6-B4F0-3049-96B3-D5150A7D7AAE}"/>
              </a:ext>
            </a:extLst>
          </p:cNvPr>
          <p:cNvSpPr txBox="1"/>
          <p:nvPr userDrawn="1"/>
        </p:nvSpPr>
        <p:spPr>
          <a:xfrm>
            <a:off x="3394933" y="6241161"/>
            <a:ext cx="4185074" cy="295466"/>
          </a:xfrm>
          <a:prstGeom prst="rect">
            <a:avLst/>
          </a:prstGeom>
          <a:noFill/>
        </p:spPr>
        <p:txBody>
          <a:bodyPr wrap="square" rtlCol="0">
            <a:spAutoFit/>
          </a:bodyPr>
          <a:lstStyle/>
          <a:p>
            <a:pPr marL="228594" indent="-228594">
              <a:buFont typeface="+mj-lt"/>
              <a:buAutoNum type="arabicPeriod" startAt="12"/>
            </a:pPr>
            <a:r>
              <a:rPr lang="en-US" sz="1320" b="1" spc="51" dirty="0">
                <a:latin typeface="DIN 2014 Bold" panose="020B0504020202020204" pitchFamily="34" charset="77"/>
                <a:ea typeface="DIN 2014 Bold" panose="020B0504020202020204" pitchFamily="34" charset="77"/>
              </a:rPr>
              <a:t> Create final child-centred Safety Plan</a:t>
            </a:r>
          </a:p>
        </p:txBody>
      </p:sp>
      <p:sp>
        <p:nvSpPr>
          <p:cNvPr id="58" name="TextBox 57">
            <a:extLst>
              <a:ext uri="{FF2B5EF4-FFF2-40B4-BE49-F238E27FC236}">
                <a16:creationId xmlns:a16="http://schemas.microsoft.com/office/drawing/2014/main" id="{CC5D01B6-8AA8-9B49-909D-10E3355165C1}"/>
              </a:ext>
            </a:extLst>
          </p:cNvPr>
          <p:cNvSpPr txBox="1"/>
          <p:nvPr userDrawn="1"/>
        </p:nvSpPr>
        <p:spPr>
          <a:xfrm>
            <a:off x="8880762" y="6242700"/>
            <a:ext cx="3170426" cy="292388"/>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Child-focused Safety Plan</a:t>
            </a:r>
          </a:p>
        </p:txBody>
      </p:sp>
      <p:sp>
        <p:nvSpPr>
          <p:cNvPr id="59" name="Rectangle 58">
            <a:extLst>
              <a:ext uri="{FF2B5EF4-FFF2-40B4-BE49-F238E27FC236}">
                <a16:creationId xmlns:a16="http://schemas.microsoft.com/office/drawing/2014/main" id="{A8B8154F-1ED1-9A45-8F2F-870EB410D1B6}"/>
              </a:ext>
            </a:extLst>
          </p:cNvPr>
          <p:cNvSpPr/>
          <p:nvPr userDrawn="1"/>
        </p:nvSpPr>
        <p:spPr>
          <a:xfrm>
            <a:off x="0" y="2"/>
            <a:ext cx="12192000" cy="47696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US" sz="1351"/>
          </a:p>
        </p:txBody>
      </p:sp>
      <p:sp>
        <p:nvSpPr>
          <p:cNvPr id="60" name="Rectangle 59">
            <a:extLst>
              <a:ext uri="{FF2B5EF4-FFF2-40B4-BE49-F238E27FC236}">
                <a16:creationId xmlns:a16="http://schemas.microsoft.com/office/drawing/2014/main" id="{EB31B592-F648-F945-B1E1-7A6611356DE3}"/>
              </a:ext>
            </a:extLst>
          </p:cNvPr>
          <p:cNvSpPr/>
          <p:nvPr userDrawn="1"/>
        </p:nvSpPr>
        <p:spPr>
          <a:xfrm>
            <a:off x="0" y="477306"/>
            <a:ext cx="12192000" cy="47026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61" name="TextBox 60">
            <a:extLst>
              <a:ext uri="{FF2B5EF4-FFF2-40B4-BE49-F238E27FC236}">
                <a16:creationId xmlns:a16="http://schemas.microsoft.com/office/drawing/2014/main" id="{CF9F44FB-3B38-3447-8252-5B1C99500656}"/>
              </a:ext>
            </a:extLst>
          </p:cNvPr>
          <p:cNvSpPr txBox="1"/>
          <p:nvPr userDrawn="1"/>
        </p:nvSpPr>
        <p:spPr>
          <a:xfrm>
            <a:off x="2527652" y="46416"/>
            <a:ext cx="7125789" cy="461665"/>
          </a:xfrm>
          <a:prstGeom prst="rect">
            <a:avLst/>
          </a:prstGeom>
          <a:noFill/>
        </p:spPr>
        <p:txBody>
          <a:bodyPr wrap="square" rtlCol="0">
            <a:spAutoFit/>
          </a:bodyPr>
          <a:lstStyle/>
          <a:p>
            <a:pPr algn="ctr"/>
            <a:r>
              <a:rPr lang="en-US" sz="2400" b="1" dirty="0">
                <a:solidFill>
                  <a:schemeClr val="bg1"/>
                </a:solidFill>
                <a:latin typeface="DIN 2014 Bold" panose="020B0504020202020204" pitchFamily="34" charset="77"/>
                <a:ea typeface="DIN 2014 Bold" panose="020B0504020202020204" pitchFamily="34" charset="77"/>
              </a:rPr>
              <a:t>SAFETY PLANNING ROADMAP</a:t>
            </a:r>
          </a:p>
        </p:txBody>
      </p:sp>
      <p:sp>
        <p:nvSpPr>
          <p:cNvPr id="62" name="TextBox 61">
            <a:extLst>
              <a:ext uri="{FF2B5EF4-FFF2-40B4-BE49-F238E27FC236}">
                <a16:creationId xmlns:a16="http://schemas.microsoft.com/office/drawing/2014/main" id="{4C2C0C9D-8489-6843-9624-A97F9150CAA6}"/>
              </a:ext>
            </a:extLst>
          </p:cNvPr>
          <p:cNvSpPr txBox="1"/>
          <p:nvPr userDrawn="1"/>
        </p:nvSpPr>
        <p:spPr>
          <a:xfrm>
            <a:off x="937535" y="575570"/>
            <a:ext cx="1454184" cy="338554"/>
          </a:xfrm>
          <a:prstGeom prst="rect">
            <a:avLst/>
          </a:prstGeom>
          <a:noFill/>
        </p:spPr>
        <p:txBody>
          <a:bodyPr wrap="square" rtlCol="0">
            <a:spAutoFit/>
          </a:bodyPr>
          <a:lstStyle/>
          <a:p>
            <a:pPr algn="ctr"/>
            <a:r>
              <a:rPr lang="en-US" sz="1600" b="1" dirty="0">
                <a:latin typeface="DIN 2014 Bold" panose="020B0504020202020204" pitchFamily="34" charset="77"/>
                <a:ea typeface="DIN 2014 Bold" panose="020B0504020202020204" pitchFamily="34" charset="77"/>
              </a:rPr>
              <a:t>WHAT</a:t>
            </a:r>
          </a:p>
        </p:txBody>
      </p:sp>
      <p:sp>
        <p:nvSpPr>
          <p:cNvPr id="63" name="TextBox 62">
            <a:extLst>
              <a:ext uri="{FF2B5EF4-FFF2-40B4-BE49-F238E27FC236}">
                <a16:creationId xmlns:a16="http://schemas.microsoft.com/office/drawing/2014/main" id="{14979B85-C441-5148-A45E-8A70FAB27FBD}"/>
              </a:ext>
            </a:extLst>
          </p:cNvPr>
          <p:cNvSpPr txBox="1"/>
          <p:nvPr userDrawn="1"/>
        </p:nvSpPr>
        <p:spPr>
          <a:xfrm>
            <a:off x="5381923" y="458661"/>
            <a:ext cx="1454184" cy="507831"/>
          </a:xfrm>
          <a:prstGeom prst="rect">
            <a:avLst/>
          </a:prstGeom>
          <a:noFill/>
        </p:spPr>
        <p:txBody>
          <a:bodyPr wrap="square" rtlCol="0">
            <a:spAutoFit/>
          </a:bodyPr>
          <a:lstStyle/>
          <a:p>
            <a:pPr algn="ctr"/>
            <a:r>
              <a:rPr lang="en-US" sz="1600" b="1" dirty="0">
                <a:latin typeface="DIN 2014 Bold" panose="020B0504020202020204" pitchFamily="34" charset="77"/>
                <a:ea typeface="DIN 2014 Bold" panose="020B0504020202020204" pitchFamily="34" charset="77"/>
              </a:rPr>
              <a:t>HOW</a:t>
            </a:r>
          </a:p>
          <a:p>
            <a:pPr algn="ctr"/>
            <a:r>
              <a:rPr lang="en-US" sz="1100" dirty="0">
                <a:latin typeface="DIN 2014" panose="020B0504020202020204" pitchFamily="34" charset="77"/>
                <a:ea typeface="DIN 2014" panose="020B0504020202020204" pitchFamily="34" charset="77"/>
              </a:rPr>
              <a:t>(STEPS)</a:t>
            </a:r>
          </a:p>
        </p:txBody>
      </p:sp>
      <p:sp>
        <p:nvSpPr>
          <p:cNvPr id="64" name="TextBox 63">
            <a:extLst>
              <a:ext uri="{FF2B5EF4-FFF2-40B4-BE49-F238E27FC236}">
                <a16:creationId xmlns:a16="http://schemas.microsoft.com/office/drawing/2014/main" id="{EDAF3459-CCF5-5D4F-884C-0D2D92EBF16C}"/>
              </a:ext>
            </a:extLst>
          </p:cNvPr>
          <p:cNvSpPr txBox="1"/>
          <p:nvPr userDrawn="1"/>
        </p:nvSpPr>
        <p:spPr>
          <a:xfrm>
            <a:off x="9802235" y="448837"/>
            <a:ext cx="1454184" cy="507831"/>
          </a:xfrm>
          <a:prstGeom prst="rect">
            <a:avLst/>
          </a:prstGeom>
          <a:noFill/>
        </p:spPr>
        <p:txBody>
          <a:bodyPr wrap="square" rtlCol="0">
            <a:spAutoFit/>
          </a:bodyPr>
          <a:lstStyle/>
          <a:p>
            <a:pPr algn="ctr"/>
            <a:r>
              <a:rPr lang="en-US" sz="1600" b="1" dirty="0">
                <a:latin typeface="DIN 2014 Bold" panose="020B0504020202020204" pitchFamily="34" charset="77"/>
                <a:ea typeface="DIN 2014 Bold" panose="020B0504020202020204" pitchFamily="34" charset="77"/>
              </a:rPr>
              <a:t>TOOLS</a:t>
            </a:r>
          </a:p>
          <a:p>
            <a:pPr algn="ctr"/>
            <a:r>
              <a:rPr lang="en-US" sz="1100" dirty="0">
                <a:latin typeface="DIN 2014" panose="020B0504020202020204" pitchFamily="34" charset="77"/>
                <a:ea typeface="DIN 2014" panose="020B0504020202020204" pitchFamily="34" charset="77"/>
              </a:rPr>
              <a:t>(METHODS)</a:t>
            </a:r>
          </a:p>
        </p:txBody>
      </p:sp>
      <p:sp>
        <p:nvSpPr>
          <p:cNvPr id="65" name="TextBox 64">
            <a:extLst>
              <a:ext uri="{FF2B5EF4-FFF2-40B4-BE49-F238E27FC236}">
                <a16:creationId xmlns:a16="http://schemas.microsoft.com/office/drawing/2014/main" id="{D003F10E-641A-484D-B191-67BADF1CE46D}"/>
              </a:ext>
            </a:extLst>
          </p:cNvPr>
          <p:cNvSpPr txBox="1"/>
          <p:nvPr userDrawn="1"/>
        </p:nvSpPr>
        <p:spPr>
          <a:xfrm>
            <a:off x="282793" y="1224360"/>
            <a:ext cx="2751093" cy="784830"/>
          </a:xfrm>
          <a:prstGeom prst="rect">
            <a:avLst/>
          </a:prstGeom>
          <a:noFill/>
        </p:spPr>
        <p:txBody>
          <a:bodyPr wrap="square" rtlCol="0">
            <a:spAutoFit/>
          </a:bodyPr>
          <a:lstStyle/>
          <a:p>
            <a:pPr algn="ctr"/>
            <a:r>
              <a:rPr lang="en-US" sz="1200" b="1" dirty="0">
                <a:latin typeface="DIN 2014 Bold" panose="020B0504020202020204" pitchFamily="34" charset="77"/>
                <a:ea typeface="DIN 2014 Bold" panose="020B0504020202020204" pitchFamily="34" charset="77"/>
              </a:rPr>
              <a:t>DANGER STATEMENTS</a:t>
            </a:r>
          </a:p>
          <a:p>
            <a:pPr algn="ctr"/>
            <a:r>
              <a:rPr lang="en-US" sz="1100" b="1" dirty="0">
                <a:latin typeface="DIN 2014 Bold" panose="020B0504020202020204" pitchFamily="34" charset="77"/>
                <a:ea typeface="DIN 2014 Bold" panose="020B0504020202020204" pitchFamily="34" charset="77"/>
              </a:rPr>
              <a:t>What</a:t>
            </a:r>
            <a:r>
              <a:rPr lang="en-US" sz="1100" dirty="0">
                <a:latin typeface="DIN 2014" panose="020B0504020202020204" pitchFamily="34" charset="77"/>
                <a:ea typeface="DIN 2014" panose="020B0504020202020204" pitchFamily="34" charset="77"/>
              </a:rPr>
              <a:t> Children’s Services is worried will</a:t>
            </a:r>
          </a:p>
          <a:p>
            <a:pPr algn="ctr"/>
            <a:r>
              <a:rPr lang="en-US" sz="1100" dirty="0">
                <a:latin typeface="DIN 2014" panose="020B0504020202020204" pitchFamily="34" charset="77"/>
                <a:ea typeface="DIN 2014" panose="020B0504020202020204" pitchFamily="34" charset="77"/>
              </a:rPr>
              <a:t>happen to the child if nothing changes </a:t>
            </a:r>
          </a:p>
          <a:p>
            <a:pPr algn="ctr"/>
            <a:r>
              <a:rPr lang="en-US" sz="1100" dirty="0">
                <a:latin typeface="DIN 2014" panose="020B0504020202020204" pitchFamily="34" charset="77"/>
                <a:ea typeface="DIN 2014" panose="020B0504020202020204" pitchFamily="34" charset="77"/>
              </a:rPr>
              <a:t>(the problem that has to be solved)</a:t>
            </a:r>
          </a:p>
        </p:txBody>
      </p:sp>
      <p:sp>
        <p:nvSpPr>
          <p:cNvPr id="66" name="TextBox 65">
            <a:extLst>
              <a:ext uri="{FF2B5EF4-FFF2-40B4-BE49-F238E27FC236}">
                <a16:creationId xmlns:a16="http://schemas.microsoft.com/office/drawing/2014/main" id="{CB241E68-05D6-B849-A690-933599FB6BF5}"/>
              </a:ext>
            </a:extLst>
          </p:cNvPr>
          <p:cNvSpPr txBox="1"/>
          <p:nvPr userDrawn="1"/>
        </p:nvSpPr>
        <p:spPr>
          <a:xfrm>
            <a:off x="195807" y="5713879"/>
            <a:ext cx="3026203" cy="784830"/>
          </a:xfrm>
          <a:prstGeom prst="rect">
            <a:avLst/>
          </a:prstGeom>
          <a:noFill/>
        </p:spPr>
        <p:txBody>
          <a:bodyPr wrap="square" rtlCol="0">
            <a:spAutoFit/>
          </a:bodyPr>
          <a:lstStyle/>
          <a:p>
            <a:pPr algn="ctr"/>
            <a:r>
              <a:rPr lang="en-US" sz="1200" b="1" dirty="0">
                <a:latin typeface="DIN 2014 Bold" panose="020B0504020202020204" pitchFamily="34" charset="77"/>
                <a:ea typeface="DIN 2014 Bold" panose="020B0504020202020204" pitchFamily="34" charset="77"/>
              </a:rPr>
              <a:t>SAFETY GOALS</a:t>
            </a:r>
          </a:p>
          <a:p>
            <a:pPr algn="ctr"/>
            <a:r>
              <a:rPr lang="en-US" sz="1100" b="1" dirty="0">
                <a:latin typeface="DIN 2014 Bold" panose="020B0504020202020204" pitchFamily="34" charset="77"/>
                <a:ea typeface="DIN 2014 Bold" panose="020B0504020202020204" pitchFamily="34" charset="77"/>
              </a:rPr>
              <a:t>What</a:t>
            </a:r>
            <a:r>
              <a:rPr lang="en-US" sz="1100" dirty="0">
                <a:latin typeface="DIN 2014" panose="020B0504020202020204" pitchFamily="34" charset="77"/>
                <a:ea typeface="DIN 2014" panose="020B0504020202020204" pitchFamily="34" charset="77"/>
              </a:rPr>
              <a:t> Children’s Services needs to see</a:t>
            </a:r>
          </a:p>
          <a:p>
            <a:pPr algn="ctr"/>
            <a:r>
              <a:rPr lang="en-US" sz="1100" dirty="0">
                <a:latin typeface="DIN 2014" panose="020B0504020202020204" pitchFamily="34" charset="77"/>
                <a:ea typeface="DIN 2014" panose="020B0504020202020204" pitchFamily="34" charset="77"/>
              </a:rPr>
              <a:t>to know the child is safe and they can </a:t>
            </a:r>
          </a:p>
          <a:p>
            <a:pPr algn="ctr"/>
            <a:r>
              <a:rPr lang="en-US" sz="1100" dirty="0">
                <a:latin typeface="DIN 2014" panose="020B0504020202020204" pitchFamily="34" charset="77"/>
                <a:ea typeface="DIN 2014" panose="020B0504020202020204" pitchFamily="34" charset="77"/>
              </a:rPr>
              <a:t>close the case (not services)</a:t>
            </a:r>
          </a:p>
        </p:txBody>
      </p:sp>
      <p:sp>
        <p:nvSpPr>
          <p:cNvPr id="67" name="TextBox 66">
            <a:extLst>
              <a:ext uri="{FF2B5EF4-FFF2-40B4-BE49-F238E27FC236}">
                <a16:creationId xmlns:a16="http://schemas.microsoft.com/office/drawing/2014/main" id="{09BDB9C2-65F2-7F42-B9E8-C8299F861BE8}"/>
              </a:ext>
            </a:extLst>
          </p:cNvPr>
          <p:cNvSpPr txBox="1"/>
          <p:nvPr userDrawn="1"/>
        </p:nvSpPr>
        <p:spPr>
          <a:xfrm>
            <a:off x="3454617" y="1321650"/>
            <a:ext cx="4077619" cy="292388"/>
          </a:xfrm>
          <a:prstGeom prst="rect">
            <a:avLst/>
          </a:prstGeom>
          <a:noFill/>
        </p:spPr>
        <p:txBody>
          <a:bodyPr wrap="square" rtlCol="0">
            <a:spAutoFit/>
          </a:bodyPr>
          <a:lstStyle/>
          <a:p>
            <a:pPr marL="228594" indent="-228594">
              <a:buFont typeface="+mj-lt"/>
              <a:buAutoNum type="arabicPeriod"/>
            </a:pPr>
            <a:r>
              <a:rPr lang="en-US" sz="1300" b="1" spc="51" dirty="0">
                <a:latin typeface="DIN 2014 Bold" panose="020B0504020202020204" pitchFamily="34" charset="77"/>
                <a:ea typeface="DIN 2014 Bold" panose="020B0504020202020204" pitchFamily="34" charset="77"/>
              </a:rPr>
              <a:t>Preparations with Professionals</a:t>
            </a:r>
          </a:p>
        </p:txBody>
      </p:sp>
      <p:pic>
        <p:nvPicPr>
          <p:cNvPr id="68" name="Picture 67">
            <a:extLst>
              <a:ext uri="{FF2B5EF4-FFF2-40B4-BE49-F238E27FC236}">
                <a16:creationId xmlns:a16="http://schemas.microsoft.com/office/drawing/2014/main" id="{0E604A33-5B78-6241-9E9C-938F4A72A70E}"/>
              </a:ext>
            </a:extLst>
          </p:cNvPr>
          <p:cNvPicPr>
            <a:picLocks noChangeAspect="1"/>
          </p:cNvPicPr>
          <p:nvPr userDrawn="1"/>
        </p:nvPicPr>
        <p:blipFill>
          <a:blip r:embed="rId8"/>
          <a:stretch>
            <a:fillRect/>
          </a:stretch>
        </p:blipFill>
        <p:spPr>
          <a:xfrm>
            <a:off x="7970651" y="4248503"/>
            <a:ext cx="640080" cy="955040"/>
          </a:xfrm>
          <a:prstGeom prst="rect">
            <a:avLst/>
          </a:prstGeom>
        </p:spPr>
      </p:pic>
      <p:cxnSp>
        <p:nvCxnSpPr>
          <p:cNvPr id="69" name="Straight Connector 68">
            <a:extLst>
              <a:ext uri="{FF2B5EF4-FFF2-40B4-BE49-F238E27FC236}">
                <a16:creationId xmlns:a16="http://schemas.microsoft.com/office/drawing/2014/main" id="{33618106-DD36-784C-AA09-126115C170BD}"/>
              </a:ext>
            </a:extLst>
          </p:cNvPr>
          <p:cNvCxnSpPr>
            <a:cxnSpLocks/>
          </p:cNvCxnSpPr>
          <p:nvPr userDrawn="1"/>
        </p:nvCxnSpPr>
        <p:spPr>
          <a:xfrm>
            <a:off x="3393512" y="947568"/>
            <a:ext cx="0" cy="591043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64BFADBF-0794-7F46-9FF1-00DB6D15DA73}"/>
              </a:ext>
            </a:extLst>
          </p:cNvPr>
          <p:cNvCxnSpPr>
            <a:cxnSpLocks/>
          </p:cNvCxnSpPr>
          <p:nvPr userDrawn="1"/>
        </p:nvCxnSpPr>
        <p:spPr>
          <a:xfrm>
            <a:off x="8796497" y="928763"/>
            <a:ext cx="0" cy="591043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71" name="TextBox 70">
            <a:extLst>
              <a:ext uri="{FF2B5EF4-FFF2-40B4-BE49-F238E27FC236}">
                <a16:creationId xmlns:a16="http://schemas.microsoft.com/office/drawing/2014/main" id="{3FE3ADC8-0B65-F143-AFD0-5D6776AF8A87}"/>
              </a:ext>
            </a:extLst>
          </p:cNvPr>
          <p:cNvSpPr txBox="1"/>
          <p:nvPr userDrawn="1"/>
        </p:nvSpPr>
        <p:spPr>
          <a:xfrm>
            <a:off x="8870851" y="2942779"/>
            <a:ext cx="3165984" cy="292388"/>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Signs of Safety Trajectory &amp; Timeline</a:t>
            </a:r>
          </a:p>
        </p:txBody>
      </p:sp>
      <p:sp>
        <p:nvSpPr>
          <p:cNvPr id="72" name="TextBox 71">
            <a:extLst>
              <a:ext uri="{FF2B5EF4-FFF2-40B4-BE49-F238E27FC236}">
                <a16:creationId xmlns:a16="http://schemas.microsoft.com/office/drawing/2014/main" id="{676AC2EA-1CC5-CA41-8185-43D1E8DAECD1}"/>
              </a:ext>
            </a:extLst>
          </p:cNvPr>
          <p:cNvSpPr txBox="1"/>
          <p:nvPr userDrawn="1"/>
        </p:nvSpPr>
        <p:spPr>
          <a:xfrm>
            <a:off x="-307928" y="6659373"/>
            <a:ext cx="4023360" cy="215444"/>
          </a:xfrm>
          <a:prstGeom prst="rect">
            <a:avLst/>
          </a:prstGeom>
          <a:noFill/>
        </p:spPr>
        <p:txBody>
          <a:bodyPr wrap="square" rtlCol="0">
            <a:spAutoFit/>
          </a:bodyPr>
          <a:lstStyle/>
          <a:p>
            <a:pPr algn="ctr"/>
            <a:r>
              <a:rPr lang="en-US" sz="800" dirty="0">
                <a:latin typeface="DIN 2014 Narrow Light" panose="020B0406020202020204" pitchFamily="34" charset="77"/>
                <a:ea typeface="DIN 2014 Narrow Light" panose="020B0406020202020204" pitchFamily="34" charset="77"/>
              </a:rPr>
              <a:t>© 2019 Resolutions Consultancy</a:t>
            </a:r>
          </a:p>
        </p:txBody>
      </p:sp>
    </p:spTree>
    <p:extLst>
      <p:ext uri="{BB962C8B-B14F-4D97-AF65-F5344CB8AC3E}">
        <p14:creationId xmlns:p14="http://schemas.microsoft.com/office/powerpoint/2010/main" val="95368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6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67"/>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40"/>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41"/>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42"/>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43"/>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71"/>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44"/>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48"/>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49"/>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50"/>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52"/>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51"/>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presetID="1" presetClass="entr" presetSubtype="0" fill="hold" grpId="0" nodeType="clickEffect">
                                  <p:stCondLst>
                                    <p:cond delay="0"/>
                                  </p:stCondLst>
                                  <p:childTnLst>
                                    <p:set>
                                      <p:cBhvr>
                                        <p:cTn id="88" dur="1" fill="hold">
                                          <p:stCondLst>
                                            <p:cond delay="0"/>
                                          </p:stCondLst>
                                        </p:cTn>
                                        <p:tgtEl>
                                          <p:spTgt spid="53"/>
                                        </p:tgtEl>
                                        <p:attrNameLst>
                                          <p:attrName>style.visibility</p:attrName>
                                        </p:attrNameLst>
                                      </p:cBhvr>
                                      <p:to>
                                        <p:strVal val="visible"/>
                                      </p:to>
                                    </p:set>
                                  </p:childTnLst>
                                </p:cTn>
                              </p:par>
                            </p:childTnLst>
                          </p:cTn>
                        </p:par>
                      </p:childTnLst>
                    </p:cTn>
                  </p:par>
                  <p:par>
                    <p:cTn id="89" fill="hold">
                      <p:stCondLst>
                        <p:cond delay="indefinite"/>
                      </p:stCondLst>
                      <p:childTnLst>
                        <p:par>
                          <p:cTn id="90" fill="hold">
                            <p:stCondLst>
                              <p:cond delay="0"/>
                            </p:stCondLst>
                            <p:childTnLst>
                              <p:par>
                                <p:cTn id="91" presetID="1" presetClass="entr" presetSubtype="0" fill="hold" grpId="0" nodeType="clickEffect">
                                  <p:stCondLst>
                                    <p:cond delay="0"/>
                                  </p:stCondLst>
                                  <p:childTnLst>
                                    <p:set>
                                      <p:cBhvr>
                                        <p:cTn id="92" dur="1" fill="hold">
                                          <p:stCondLst>
                                            <p:cond delay="0"/>
                                          </p:stCondLst>
                                        </p:cTn>
                                        <p:tgtEl>
                                          <p:spTgt spid="55"/>
                                        </p:tgtEl>
                                        <p:attrNameLst>
                                          <p:attrName>style.visibility</p:attrName>
                                        </p:attrNameLst>
                                      </p:cBhvr>
                                      <p:to>
                                        <p:strVal val="visible"/>
                                      </p:to>
                                    </p:set>
                                  </p:childTnLst>
                                </p:cTn>
                              </p:par>
                            </p:childTnLst>
                          </p:cTn>
                        </p:par>
                      </p:childTnLst>
                    </p:cTn>
                  </p:par>
                  <p:par>
                    <p:cTn id="93" fill="hold">
                      <p:stCondLst>
                        <p:cond delay="indefinite"/>
                      </p:stCondLst>
                      <p:childTnLst>
                        <p:par>
                          <p:cTn id="94" fill="hold">
                            <p:stCondLst>
                              <p:cond delay="0"/>
                            </p:stCondLst>
                            <p:childTnLst>
                              <p:par>
                                <p:cTn id="95" presetID="1" presetClass="entr" presetSubtype="0" fill="hold" grpId="0" nodeType="clickEffect">
                                  <p:stCondLst>
                                    <p:cond delay="0"/>
                                  </p:stCondLst>
                                  <p:childTnLst>
                                    <p:set>
                                      <p:cBhvr>
                                        <p:cTn id="96" dur="1" fill="hold">
                                          <p:stCondLst>
                                            <p:cond delay="0"/>
                                          </p:stCondLst>
                                        </p:cTn>
                                        <p:tgtEl>
                                          <p:spTgt spid="56"/>
                                        </p:tgtEl>
                                        <p:attrNameLst>
                                          <p:attrName>style.visibility</p:attrName>
                                        </p:attrNameLst>
                                      </p:cBhvr>
                                      <p:to>
                                        <p:strVal val="visible"/>
                                      </p:to>
                                    </p:set>
                                  </p:childTnLst>
                                </p:cTn>
                              </p:par>
                            </p:childTnLst>
                          </p:cTn>
                        </p:par>
                      </p:childTnLst>
                    </p:cTn>
                  </p:par>
                  <p:par>
                    <p:cTn id="97" fill="hold">
                      <p:stCondLst>
                        <p:cond delay="indefinite"/>
                      </p:stCondLst>
                      <p:childTnLst>
                        <p:par>
                          <p:cTn id="98" fill="hold">
                            <p:stCondLst>
                              <p:cond delay="0"/>
                            </p:stCondLst>
                            <p:childTnLst>
                              <p:par>
                                <p:cTn id="99" presetID="1" presetClass="entr" presetSubtype="0" fill="hold" grpId="0" nodeType="clickEffect">
                                  <p:stCondLst>
                                    <p:cond delay="0"/>
                                  </p:stCondLst>
                                  <p:childTnLst>
                                    <p:set>
                                      <p:cBhvr>
                                        <p:cTn id="100" dur="1" fill="hold">
                                          <p:stCondLst>
                                            <p:cond delay="0"/>
                                          </p:stCondLst>
                                        </p:cTn>
                                        <p:tgtEl>
                                          <p:spTgt spid="54"/>
                                        </p:tgtEl>
                                        <p:attrNameLst>
                                          <p:attrName>style.visibility</p:attrName>
                                        </p:attrNameLst>
                                      </p:cBhvr>
                                      <p:to>
                                        <p:strVal val="visible"/>
                                      </p:to>
                                    </p:set>
                                  </p:childTnLst>
                                </p:cTn>
                              </p:par>
                            </p:childTnLst>
                          </p:cTn>
                        </p:par>
                      </p:childTnLst>
                    </p:cTn>
                  </p:par>
                  <p:par>
                    <p:cTn id="101" fill="hold">
                      <p:stCondLst>
                        <p:cond delay="indefinite"/>
                      </p:stCondLst>
                      <p:childTnLst>
                        <p:par>
                          <p:cTn id="102" fill="hold">
                            <p:stCondLst>
                              <p:cond delay="0"/>
                            </p:stCondLst>
                            <p:childTnLst>
                              <p:par>
                                <p:cTn id="103" presetID="1" presetClass="entr" presetSubtype="0" fill="hold" grpId="0" nodeType="clickEffect">
                                  <p:stCondLst>
                                    <p:cond delay="0"/>
                                  </p:stCondLst>
                                  <p:childTnLst>
                                    <p:set>
                                      <p:cBhvr>
                                        <p:cTn id="104" dur="1" fill="hold">
                                          <p:stCondLst>
                                            <p:cond delay="0"/>
                                          </p:stCondLst>
                                        </p:cTn>
                                        <p:tgtEl>
                                          <p:spTgt spid="57"/>
                                        </p:tgtEl>
                                        <p:attrNameLst>
                                          <p:attrName>style.visibility</p:attrName>
                                        </p:attrNameLst>
                                      </p:cBhvr>
                                      <p:to>
                                        <p:strVal val="visible"/>
                                      </p:to>
                                    </p:set>
                                  </p:childTnLst>
                                </p:cTn>
                              </p:par>
                            </p:childTnLst>
                          </p:cTn>
                        </p:par>
                      </p:childTnLst>
                    </p:cTn>
                  </p:par>
                  <p:par>
                    <p:cTn id="105" fill="hold">
                      <p:stCondLst>
                        <p:cond delay="indefinite"/>
                      </p:stCondLst>
                      <p:childTnLst>
                        <p:par>
                          <p:cTn id="106" fill="hold">
                            <p:stCondLst>
                              <p:cond delay="0"/>
                            </p:stCondLst>
                            <p:childTnLst>
                              <p:par>
                                <p:cTn id="107" presetID="1" presetClass="entr" presetSubtype="0" fill="hold" grpId="0" nodeType="clickEffect">
                                  <p:stCondLst>
                                    <p:cond delay="0"/>
                                  </p:stCondLst>
                                  <p:childTnLst>
                                    <p:set>
                                      <p:cBhvr>
                                        <p:cTn id="108" dur="1" fill="hold">
                                          <p:stCondLst>
                                            <p:cond delay="0"/>
                                          </p:stCondLst>
                                        </p:cTn>
                                        <p:tgtEl>
                                          <p:spTgt spid="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p:bldP spid="44" grpId="0"/>
      <p:bldP spid="46" grpId="0"/>
      <p:bldP spid="48" grpId="0"/>
      <p:bldP spid="49" grpId="0"/>
      <p:bldP spid="50" grpId="0"/>
      <p:bldP spid="51" grpId="0"/>
      <p:bldP spid="52" grpId="0"/>
      <p:bldP spid="53" grpId="0"/>
      <p:bldP spid="54" grpId="0"/>
      <p:bldP spid="55" grpId="0"/>
      <p:bldP spid="56" grpId="0"/>
      <p:bldP spid="57" grpId="0"/>
      <p:bldP spid="58" grpId="0"/>
      <p:bldP spid="67" grpId="0"/>
      <p:bldP spid="71" grpId="0"/>
    </p:bldLst>
  </p:timing>
  <p:extLst>
    <p:ext uri="{DCECCB84-F9BA-43D5-87BE-67443E8EF086}">
      <p15:sldGuideLst xmlns:p15="http://schemas.microsoft.com/office/powerpoint/2012/main">
        <p15:guide id="1" pos="5654" userDrawn="1">
          <p15:clr>
            <a:srgbClr val="FBAE40"/>
          </p15:clr>
        </p15:guide>
        <p15:guide id="2" pos="2389"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Knowledge Bank Slide">
    <p:spTree>
      <p:nvGrpSpPr>
        <p:cNvPr id="1" name=""/>
        <p:cNvGrpSpPr/>
        <p:nvPr/>
      </p:nvGrpSpPr>
      <p:grpSpPr>
        <a:xfrm>
          <a:off x="0" y="0"/>
          <a:ext cx="0" cy="0"/>
          <a:chOff x="0" y="0"/>
          <a:chExt cx="0" cy="0"/>
        </a:xfrm>
      </p:grpSpPr>
      <p:pic>
        <p:nvPicPr>
          <p:cNvPr id="5" name="Picture 4" descr="A close up of a logo&#10;&#10;Description automatically generated">
            <a:extLst>
              <a:ext uri="{FF2B5EF4-FFF2-40B4-BE49-F238E27FC236}">
                <a16:creationId xmlns:a16="http://schemas.microsoft.com/office/drawing/2014/main" id="{3F2DDDF6-CE39-DE4C-85B0-6DC1B702007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9496854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ocial Media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56B82F3-833F-0549-864E-F8319D0C7627}"/>
              </a:ext>
            </a:extLst>
          </p:cNvPr>
          <p:cNvSpPr txBox="1">
            <a:spLocks/>
          </p:cNvSpPr>
          <p:nvPr userDrawn="1"/>
        </p:nvSpPr>
        <p:spPr>
          <a:xfrm>
            <a:off x="2909599" y="2711881"/>
            <a:ext cx="9037074" cy="13319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tx1">
                    <a:lumMod val="85000"/>
                    <a:lumOff val="15000"/>
                  </a:schemeClr>
                </a:solidFill>
                <a:latin typeface="NexusSans-Bold" pitchFamily="2" charset="77"/>
                <a:ea typeface="+mj-ea"/>
                <a:cs typeface="+mj-cs"/>
              </a:defRPr>
            </a:lvl1pPr>
          </a:lstStyle>
          <a:p>
            <a:r>
              <a:rPr lang="en-US" sz="4400" b="1" i="0" dirty="0">
                <a:solidFill>
                  <a:srgbClr val="1B75BC"/>
                </a:solidFill>
                <a:latin typeface="Nexus Sans Pro" panose="02000503030000020003" pitchFamily="2" charset="77"/>
              </a:rPr>
              <a:t>Facebook</a:t>
            </a:r>
            <a:br>
              <a:rPr lang="en-US" sz="4400" b="1" i="0" dirty="0">
                <a:latin typeface="Nexus Sans Pro" panose="02000503030000020003" pitchFamily="2" charset="77"/>
              </a:rPr>
            </a:br>
            <a:r>
              <a:rPr lang="en-US" sz="4400" b="1" i="0" dirty="0" err="1">
                <a:solidFill>
                  <a:srgbClr val="F58229"/>
                </a:solidFill>
                <a:latin typeface="Nexus Sans Pro" panose="02000503030000020003" pitchFamily="2" charset="77"/>
              </a:rPr>
              <a:t>www.facebook.com</a:t>
            </a:r>
            <a:r>
              <a:rPr lang="en-US" sz="4400" b="1" i="0" dirty="0">
                <a:solidFill>
                  <a:srgbClr val="F58229"/>
                </a:solidFill>
                <a:latin typeface="Nexus Sans Pro" panose="02000503030000020003" pitchFamily="2" charset="77"/>
              </a:rPr>
              <a:t>/</a:t>
            </a:r>
            <a:r>
              <a:rPr lang="en-US" sz="4400" b="1" i="0" dirty="0" err="1">
                <a:solidFill>
                  <a:srgbClr val="F58229"/>
                </a:solidFill>
                <a:latin typeface="Nexus Sans Pro" panose="02000503030000020003" pitchFamily="2" charset="77"/>
              </a:rPr>
              <a:t>SignsOfSafety</a:t>
            </a:r>
            <a:endParaRPr lang="en-AU" sz="4400" b="1" i="0" dirty="0">
              <a:solidFill>
                <a:srgbClr val="F58229"/>
              </a:solidFill>
              <a:latin typeface="Nexus Sans Pro" panose="02000503030000020003" pitchFamily="2" charset="77"/>
            </a:endParaRPr>
          </a:p>
        </p:txBody>
      </p:sp>
      <p:sp>
        <p:nvSpPr>
          <p:cNvPr id="8" name="Title 1">
            <a:extLst>
              <a:ext uri="{FF2B5EF4-FFF2-40B4-BE49-F238E27FC236}">
                <a16:creationId xmlns:a16="http://schemas.microsoft.com/office/drawing/2014/main" id="{2B9C186F-F259-E84F-B842-313C5AF420B6}"/>
              </a:ext>
            </a:extLst>
          </p:cNvPr>
          <p:cNvSpPr txBox="1">
            <a:spLocks/>
          </p:cNvSpPr>
          <p:nvPr userDrawn="1"/>
        </p:nvSpPr>
        <p:spPr>
          <a:xfrm>
            <a:off x="2901852" y="4434426"/>
            <a:ext cx="8442616" cy="13319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tx1">
                    <a:lumMod val="85000"/>
                    <a:lumOff val="15000"/>
                  </a:schemeClr>
                </a:solidFill>
                <a:latin typeface="NexusSans-Bold" pitchFamily="2" charset="77"/>
                <a:ea typeface="+mj-ea"/>
                <a:cs typeface="+mj-cs"/>
              </a:defRPr>
            </a:lvl1pPr>
          </a:lstStyle>
          <a:p>
            <a:r>
              <a:rPr lang="en-US" sz="4400" b="1" i="0" dirty="0">
                <a:solidFill>
                  <a:srgbClr val="1B75BC"/>
                </a:solidFill>
                <a:latin typeface="Nexus Sans Pro" panose="02000503030000020003" pitchFamily="2" charset="77"/>
              </a:rPr>
              <a:t>Twitter</a:t>
            </a:r>
            <a:br>
              <a:rPr lang="en-US" sz="4400" b="1" i="0" dirty="0">
                <a:latin typeface="Nexus Sans Pro" panose="02000503030000020003" pitchFamily="2" charset="77"/>
              </a:rPr>
            </a:br>
            <a:r>
              <a:rPr lang="en-US" sz="4400" b="1" i="0" dirty="0">
                <a:solidFill>
                  <a:srgbClr val="F58229"/>
                </a:solidFill>
                <a:latin typeface="Nexus Sans Pro" panose="02000503030000020003" pitchFamily="2" charset="77"/>
              </a:rPr>
              <a:t>@</a:t>
            </a:r>
            <a:r>
              <a:rPr lang="en-US" sz="4400" b="1" i="0" dirty="0" err="1">
                <a:solidFill>
                  <a:srgbClr val="F58229"/>
                </a:solidFill>
                <a:latin typeface="Nexus Sans Pro" panose="02000503030000020003" pitchFamily="2" charset="77"/>
              </a:rPr>
              <a:t>signsofsafety</a:t>
            </a:r>
            <a:endParaRPr lang="en-AU" sz="4400" b="1" i="0" dirty="0">
              <a:solidFill>
                <a:srgbClr val="F58229"/>
              </a:solidFill>
              <a:latin typeface="Nexus Sans Pro" panose="02000503030000020003" pitchFamily="2" charset="77"/>
            </a:endParaRPr>
          </a:p>
        </p:txBody>
      </p:sp>
      <p:sp>
        <p:nvSpPr>
          <p:cNvPr id="10" name="Title 1">
            <a:extLst>
              <a:ext uri="{FF2B5EF4-FFF2-40B4-BE49-F238E27FC236}">
                <a16:creationId xmlns:a16="http://schemas.microsoft.com/office/drawing/2014/main" id="{8C709E8F-29D5-6E48-8534-054C6B1DE134}"/>
              </a:ext>
            </a:extLst>
          </p:cNvPr>
          <p:cNvSpPr txBox="1">
            <a:spLocks/>
          </p:cNvSpPr>
          <p:nvPr userDrawn="1"/>
        </p:nvSpPr>
        <p:spPr>
          <a:xfrm>
            <a:off x="2905725" y="989337"/>
            <a:ext cx="8442616" cy="13319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tx1">
                    <a:lumMod val="85000"/>
                    <a:lumOff val="15000"/>
                  </a:schemeClr>
                </a:solidFill>
                <a:latin typeface="NexusSans-Bold" pitchFamily="2" charset="77"/>
                <a:ea typeface="+mj-ea"/>
                <a:cs typeface="+mj-cs"/>
              </a:defRPr>
            </a:lvl1pPr>
          </a:lstStyle>
          <a:p>
            <a:r>
              <a:rPr lang="en-US" sz="4400" b="1" i="0" dirty="0">
                <a:solidFill>
                  <a:srgbClr val="1B75BC"/>
                </a:solidFill>
                <a:latin typeface="Nexus Sans Pro" panose="02000503030000020003" pitchFamily="2" charset="77"/>
              </a:rPr>
              <a:t>Website</a:t>
            </a:r>
            <a:br>
              <a:rPr lang="en-US" sz="4400" b="1" i="0" dirty="0">
                <a:latin typeface="Nexus Sans Pro" panose="02000503030000020003" pitchFamily="2" charset="77"/>
              </a:rPr>
            </a:br>
            <a:r>
              <a:rPr lang="en-US" sz="4400" b="1" i="0" dirty="0" err="1">
                <a:solidFill>
                  <a:srgbClr val="F58229"/>
                </a:solidFill>
                <a:latin typeface="Nexus Sans Pro" panose="02000503030000020003" pitchFamily="2" charset="77"/>
              </a:rPr>
              <a:t>www.signsofsafety.net</a:t>
            </a:r>
            <a:endParaRPr lang="en-AU" sz="4400" b="1" i="0" dirty="0">
              <a:solidFill>
                <a:srgbClr val="F58229"/>
              </a:solidFill>
              <a:latin typeface="Nexus Sans Pro" panose="02000503030000020003" pitchFamily="2" charset="77"/>
            </a:endParaRPr>
          </a:p>
        </p:txBody>
      </p:sp>
    </p:spTree>
    <p:extLst>
      <p:ext uri="{BB962C8B-B14F-4D97-AF65-F5344CB8AC3E}">
        <p14:creationId xmlns:p14="http://schemas.microsoft.com/office/powerpoint/2010/main" val="8367191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2020 International Signs of Safety Gathering Promo Slide">
    <p:spTree>
      <p:nvGrpSpPr>
        <p:cNvPr id="1" name=""/>
        <p:cNvGrpSpPr/>
        <p:nvPr/>
      </p:nvGrpSpPr>
      <p:grpSpPr>
        <a:xfrm>
          <a:off x="0" y="0"/>
          <a:ext cx="0" cy="0"/>
          <a:chOff x="0" y="0"/>
          <a:chExt cx="0" cy="0"/>
        </a:xfrm>
      </p:grpSpPr>
      <p:pic>
        <p:nvPicPr>
          <p:cNvPr id="4" name="Picture 3" descr="A large body of water with a city in the background&#10;&#10;Description automatically generated">
            <a:extLst>
              <a:ext uri="{FF2B5EF4-FFF2-40B4-BE49-F238E27FC236}">
                <a16:creationId xmlns:a16="http://schemas.microsoft.com/office/drawing/2014/main" id="{AC8A0399-0C7C-EE41-A3FE-403D01E5E80C}"/>
              </a:ext>
            </a:extLst>
          </p:cNvPr>
          <p:cNvPicPr>
            <a:picLocks noChangeAspect="1"/>
          </p:cNvPicPr>
          <p:nvPr userDrawn="1"/>
        </p:nvPicPr>
        <p:blipFill>
          <a:blip r:embed="rId2"/>
          <a:stretch>
            <a:fillRect/>
          </a:stretch>
        </p:blipFill>
        <p:spPr>
          <a:xfrm>
            <a:off x="0" y="701"/>
            <a:ext cx="12192000" cy="6856598"/>
          </a:xfrm>
          <a:prstGeom prst="rect">
            <a:avLst/>
          </a:prstGeom>
        </p:spPr>
      </p:pic>
    </p:spTree>
    <p:extLst>
      <p:ext uri="{BB962C8B-B14F-4D97-AF65-F5344CB8AC3E}">
        <p14:creationId xmlns:p14="http://schemas.microsoft.com/office/powerpoint/2010/main" val="39017647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A47F1B4-8FA5-AF4A-B29F-E02207E4535A}"/>
              </a:ext>
            </a:extLst>
          </p:cNvPr>
          <p:cNvSpPr>
            <a:spLocks noGrp="1"/>
          </p:cNvSpPr>
          <p:nvPr>
            <p:ph type="title"/>
          </p:nvPr>
        </p:nvSpPr>
        <p:spPr>
          <a:xfrm>
            <a:off x="2895600" y="983457"/>
            <a:ext cx="8458200" cy="1325563"/>
          </a:xfrm>
          <a:prstGeom prst="rect">
            <a:avLst/>
          </a:prstGeom>
        </p:spPr>
        <p:txBody>
          <a:bodyPr vert="horz" lIns="91440" tIns="45720" rIns="91440" bIns="45720" rtlCol="0" anchor="ctr">
            <a:normAutofit/>
          </a:bodyPr>
          <a:lstStyle/>
          <a:p>
            <a:r>
              <a:rPr lang="en-GB" dirty="0"/>
              <a:t>Click to edit Master title style</a:t>
            </a:r>
            <a:endParaRPr lang="en-AU" dirty="0"/>
          </a:p>
        </p:txBody>
      </p:sp>
      <p:sp>
        <p:nvSpPr>
          <p:cNvPr id="3" name="Text Placeholder 2">
            <a:extLst>
              <a:ext uri="{FF2B5EF4-FFF2-40B4-BE49-F238E27FC236}">
                <a16:creationId xmlns:a16="http://schemas.microsoft.com/office/drawing/2014/main" id="{3611C4C7-9784-1D42-82EE-1BE2DADD6C81}"/>
              </a:ext>
            </a:extLst>
          </p:cNvPr>
          <p:cNvSpPr>
            <a:spLocks noGrp="1"/>
          </p:cNvSpPr>
          <p:nvPr>
            <p:ph type="body" idx="1"/>
          </p:nvPr>
        </p:nvSpPr>
        <p:spPr>
          <a:xfrm>
            <a:off x="2895600" y="2334778"/>
            <a:ext cx="8458201" cy="343495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AU" dirty="0"/>
          </a:p>
        </p:txBody>
      </p:sp>
      <p:sp>
        <p:nvSpPr>
          <p:cNvPr id="7" name="Rectangle 6">
            <a:extLst>
              <a:ext uri="{FF2B5EF4-FFF2-40B4-BE49-F238E27FC236}">
                <a16:creationId xmlns:a16="http://schemas.microsoft.com/office/drawing/2014/main" id="{AB4A4DFB-0EF4-0B46-858A-AB518469F436}"/>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8" name="Rectangle 7">
            <a:extLst>
              <a:ext uri="{FF2B5EF4-FFF2-40B4-BE49-F238E27FC236}">
                <a16:creationId xmlns:a16="http://schemas.microsoft.com/office/drawing/2014/main" id="{453F2571-187F-9D4C-8603-19BE467D412F}"/>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5" name="Footer Placeholder 4">
            <a:extLst>
              <a:ext uri="{FF2B5EF4-FFF2-40B4-BE49-F238E27FC236}">
                <a16:creationId xmlns:a16="http://schemas.microsoft.com/office/drawing/2014/main" id="{33907DB4-4FDB-C949-A234-6885801C2889}"/>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b="0" i="0">
                <a:solidFill>
                  <a:schemeClr val="bg1"/>
                </a:solidFill>
                <a:latin typeface="Nexus Sans Pro" panose="02000503030000020003" pitchFamily="2" charset="77"/>
              </a:defRPr>
            </a:lvl1pPr>
          </a:lstStyle>
          <a:p>
            <a:r>
              <a:rPr lang="en-AU" dirty="0"/>
              <a:t>© 2020 Elia International Ltd</a:t>
            </a:r>
          </a:p>
        </p:txBody>
      </p:sp>
      <p:pic>
        <p:nvPicPr>
          <p:cNvPr id="10" name="Picture 9" descr="A close up of a logo&#10;&#10;Description automatically generated">
            <a:extLst>
              <a:ext uri="{FF2B5EF4-FFF2-40B4-BE49-F238E27FC236}">
                <a16:creationId xmlns:a16="http://schemas.microsoft.com/office/drawing/2014/main" id="{14B098D7-FF88-684C-896F-56D6B944D850}"/>
              </a:ext>
            </a:extLst>
          </p:cNvPr>
          <p:cNvPicPr>
            <a:picLocks noChangeAspect="1"/>
          </p:cNvPicPr>
          <p:nvPr userDrawn="1"/>
        </p:nvPicPr>
        <p:blipFill>
          <a:blip r:embed="rId24"/>
          <a:stretch>
            <a:fillRect/>
          </a:stretch>
        </p:blipFill>
        <p:spPr>
          <a:xfrm>
            <a:off x="407989" y="681038"/>
            <a:ext cx="2143631" cy="1492965"/>
          </a:xfrm>
          <a:prstGeom prst="rect">
            <a:avLst/>
          </a:prstGeom>
        </p:spPr>
      </p:pic>
    </p:spTree>
    <p:extLst>
      <p:ext uri="{BB962C8B-B14F-4D97-AF65-F5344CB8AC3E}">
        <p14:creationId xmlns:p14="http://schemas.microsoft.com/office/powerpoint/2010/main" val="4770046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87" r:id="rId9"/>
    <p:sldLayoutId id="2147483669" r:id="rId10"/>
    <p:sldLayoutId id="2147483670" r:id="rId11"/>
    <p:sldLayoutId id="2147483677" r:id="rId12"/>
    <p:sldLayoutId id="2147483671" r:id="rId13"/>
    <p:sldLayoutId id="2147483672" r:id="rId14"/>
    <p:sldLayoutId id="2147483673" r:id="rId15"/>
    <p:sldLayoutId id="2147483674" r:id="rId16"/>
    <p:sldLayoutId id="2147483675" r:id="rId17"/>
    <p:sldLayoutId id="2147483686" r:id="rId18"/>
    <p:sldLayoutId id="2147483680" r:id="rId19"/>
    <p:sldLayoutId id="2147483678" r:id="rId20"/>
    <p:sldLayoutId id="2147483676" r:id="rId21"/>
    <p:sldLayoutId id="2147483688" r:id="rId22"/>
  </p:sldLayoutIdLst>
  <p:hf sldNum="0" hdr="0" dt="0"/>
  <p:txStyles>
    <p:titleStyle>
      <a:lvl1pPr algn="l" defTabSz="914377" rtl="0" eaLnBrk="1" latinLnBrk="0" hangingPunct="1">
        <a:lnSpc>
          <a:spcPct val="90000"/>
        </a:lnSpc>
        <a:spcBef>
          <a:spcPct val="0"/>
        </a:spcBef>
        <a:buNone/>
        <a:defRPr sz="4400" b="1" i="0" kern="1200">
          <a:solidFill>
            <a:schemeClr val="tx1">
              <a:lumMod val="85000"/>
              <a:lumOff val="15000"/>
            </a:schemeClr>
          </a:solidFill>
          <a:latin typeface="Nexus Sans Pro" panose="02000503030000020003" pitchFamily="2" charset="77"/>
          <a:ea typeface="+mj-ea"/>
          <a:cs typeface="+mj-cs"/>
        </a:defRPr>
      </a:lvl1pPr>
    </p:titleStyle>
    <p:bodyStyle>
      <a:lvl1pPr marL="228594" indent="-228594" algn="l" defTabSz="914377" rtl="0" eaLnBrk="1" latinLnBrk="0" hangingPunct="1">
        <a:lnSpc>
          <a:spcPct val="100000"/>
        </a:lnSpc>
        <a:spcBef>
          <a:spcPts val="1000"/>
        </a:spcBef>
        <a:buFont typeface="Arial" panose="020B0604020202020204" pitchFamily="34" charset="0"/>
        <a:buChar char="•"/>
        <a:defRPr sz="2800" b="0" i="0" kern="1200">
          <a:solidFill>
            <a:schemeClr val="tx1">
              <a:lumMod val="85000"/>
              <a:lumOff val="15000"/>
            </a:schemeClr>
          </a:solidFill>
          <a:latin typeface="Nexus Sans Pro" panose="02000503030000020003" pitchFamily="2" charset="77"/>
          <a:ea typeface="+mn-ea"/>
          <a:cs typeface="+mn-cs"/>
        </a:defRPr>
      </a:lvl1pPr>
      <a:lvl2pPr marL="685783" indent="-228594" algn="l" defTabSz="914377" rtl="0" eaLnBrk="1" latinLnBrk="0" hangingPunct="1">
        <a:lnSpc>
          <a:spcPct val="100000"/>
        </a:lnSpc>
        <a:spcBef>
          <a:spcPts val="500"/>
        </a:spcBef>
        <a:buFont typeface="Arial" panose="020B0604020202020204" pitchFamily="34" charset="0"/>
        <a:buChar char="•"/>
        <a:defRPr sz="2400" b="0" i="0" kern="1200">
          <a:solidFill>
            <a:schemeClr val="tx1">
              <a:lumMod val="85000"/>
              <a:lumOff val="15000"/>
            </a:schemeClr>
          </a:solidFill>
          <a:latin typeface="Nexus Sans Pro" panose="02000503030000020003" pitchFamily="2" charset="77"/>
          <a:ea typeface="+mn-ea"/>
          <a:cs typeface="+mn-cs"/>
        </a:defRPr>
      </a:lvl2pPr>
      <a:lvl3pPr marL="1142971" indent="-228594" algn="l" defTabSz="914377" rtl="0" eaLnBrk="1" latinLnBrk="0" hangingPunct="1">
        <a:lnSpc>
          <a:spcPct val="100000"/>
        </a:lnSpc>
        <a:spcBef>
          <a:spcPts val="500"/>
        </a:spcBef>
        <a:buFont typeface="Arial" panose="020B0604020202020204" pitchFamily="34" charset="0"/>
        <a:buChar char="•"/>
        <a:defRPr sz="2000" b="0" i="0" kern="1200">
          <a:solidFill>
            <a:schemeClr val="tx1">
              <a:lumMod val="85000"/>
              <a:lumOff val="15000"/>
            </a:schemeClr>
          </a:solidFill>
          <a:latin typeface="Nexus Sans Pro" panose="02000503030000020003" pitchFamily="2" charset="77"/>
          <a:ea typeface="+mn-ea"/>
          <a:cs typeface="+mn-cs"/>
        </a:defRPr>
      </a:lvl3pPr>
      <a:lvl4pPr marL="1600160" indent="-228594" algn="l" defTabSz="914377" rtl="0" eaLnBrk="1" latinLnBrk="0" hangingPunct="1">
        <a:lnSpc>
          <a:spcPct val="100000"/>
        </a:lnSpc>
        <a:spcBef>
          <a:spcPts val="500"/>
        </a:spcBef>
        <a:buFont typeface="Arial" panose="020B0604020202020204" pitchFamily="34" charset="0"/>
        <a:buChar char="•"/>
        <a:defRPr sz="1800" b="0" i="0" kern="1200">
          <a:solidFill>
            <a:schemeClr val="tx1">
              <a:lumMod val="85000"/>
              <a:lumOff val="15000"/>
            </a:schemeClr>
          </a:solidFill>
          <a:latin typeface="Nexus Sans Pro" panose="02000503030000020003" pitchFamily="2" charset="77"/>
          <a:ea typeface="+mn-ea"/>
          <a:cs typeface="+mn-cs"/>
        </a:defRPr>
      </a:lvl4pPr>
      <a:lvl5pPr marL="2057349" indent="-228594" algn="l" defTabSz="914377" rtl="0" eaLnBrk="1" latinLnBrk="0" hangingPunct="1">
        <a:lnSpc>
          <a:spcPct val="100000"/>
        </a:lnSpc>
        <a:spcBef>
          <a:spcPts val="500"/>
        </a:spcBef>
        <a:buFont typeface="Arial" panose="020B0604020202020204" pitchFamily="34" charset="0"/>
        <a:buChar char="•"/>
        <a:defRPr sz="1800" b="0" i="0" kern="1200">
          <a:solidFill>
            <a:schemeClr val="tx1">
              <a:lumMod val="85000"/>
              <a:lumOff val="15000"/>
            </a:schemeClr>
          </a:solidFill>
          <a:latin typeface="Nexus Sans Pro" panose="02000503030000020003" pitchFamily="2" charset="77"/>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840">
          <p15:clr>
            <a:srgbClr val="F26B43"/>
          </p15:clr>
        </p15:guide>
        <p15:guide id="3" orient="horz" pos="3884">
          <p15:clr>
            <a:srgbClr val="F26B43"/>
          </p15:clr>
        </p15:guide>
        <p15:guide id="4" orient="horz" pos="211">
          <p15:clr>
            <a:srgbClr val="F26B43"/>
          </p15:clr>
        </p15:guide>
        <p15:guide id="5" pos="7423">
          <p15:clr>
            <a:srgbClr val="F26B43"/>
          </p15:clr>
        </p15:guide>
        <p15:guide id="6" pos="257">
          <p15:clr>
            <a:srgbClr val="F26B43"/>
          </p15:clr>
        </p15:guide>
        <p15:guide id="7" pos="1822">
          <p15:clr>
            <a:srgbClr val="F26B43"/>
          </p15:clr>
        </p15:guide>
        <p15:guide id="8" pos="7151">
          <p15:clr>
            <a:srgbClr val="F26B43"/>
          </p15:clr>
        </p15:guide>
        <p15:guide id="9" orient="horz" pos="3635">
          <p15:clr>
            <a:srgbClr val="F26B43"/>
          </p15:clr>
        </p15:guide>
        <p15:guide id="10" orient="horz" pos="1457">
          <p15:clr>
            <a:srgbClr val="F26B43"/>
          </p15:clr>
        </p15:guide>
        <p15:guide id="11" orient="horz" pos="619">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7D53061-C488-5746-8605-1710B8DFD45D}"/>
              </a:ext>
            </a:extLst>
          </p:cNvPr>
          <p:cNvSpPr>
            <a:spLocks noGrp="1"/>
          </p:cNvSpPr>
          <p:nvPr>
            <p:ph type="body" sz="quarter" idx="10"/>
          </p:nvPr>
        </p:nvSpPr>
        <p:spPr/>
        <p:txBody>
          <a:bodyPr/>
          <a:lstStyle/>
          <a:p>
            <a:r>
              <a:rPr lang="en-US" dirty="0" err="1"/>
              <a:t>Waarover</a:t>
            </a:r>
            <a:r>
              <a:rPr lang="en-US" dirty="0"/>
              <a:t> </a:t>
            </a:r>
            <a:r>
              <a:rPr lang="en-US" dirty="0" err="1"/>
              <a:t>maken</a:t>
            </a:r>
            <a:r>
              <a:rPr lang="en-US" dirty="0"/>
              <a:t> we </a:t>
            </a:r>
            <a:r>
              <a:rPr lang="en-US" dirty="0" err="1"/>
              <a:t>ons</a:t>
            </a:r>
            <a:r>
              <a:rPr lang="en-US" dirty="0"/>
              <a:t> </a:t>
            </a:r>
            <a:r>
              <a:rPr lang="en-US" dirty="0" err="1"/>
              <a:t>zorgen</a:t>
            </a:r>
            <a:r>
              <a:rPr lang="en-US" dirty="0"/>
              <a:t>?</a:t>
            </a:r>
          </a:p>
        </p:txBody>
      </p:sp>
      <p:sp>
        <p:nvSpPr>
          <p:cNvPr id="3" name="Text Placeholder 2">
            <a:extLst>
              <a:ext uri="{FF2B5EF4-FFF2-40B4-BE49-F238E27FC236}">
                <a16:creationId xmlns:a16="http://schemas.microsoft.com/office/drawing/2014/main" id="{4D39C304-ADA4-CD48-AB13-B1476BA1F1D7}"/>
              </a:ext>
            </a:extLst>
          </p:cNvPr>
          <p:cNvSpPr>
            <a:spLocks noGrp="1"/>
          </p:cNvSpPr>
          <p:nvPr>
            <p:ph type="body" sz="quarter" idx="11"/>
          </p:nvPr>
        </p:nvSpPr>
        <p:spPr/>
        <p:txBody>
          <a:bodyPr/>
          <a:lstStyle/>
          <a:p>
            <a:r>
              <a:rPr lang="en-US" dirty="0"/>
              <a:t>Wat </a:t>
            </a:r>
            <a:r>
              <a:rPr lang="en-US" dirty="0" err="1"/>
              <a:t>gaat</a:t>
            </a:r>
            <a:r>
              <a:rPr lang="en-US" dirty="0"/>
              <a:t> er </a:t>
            </a:r>
            <a:r>
              <a:rPr lang="en-US" dirty="0" err="1"/>
              <a:t>goed</a:t>
            </a:r>
            <a:r>
              <a:rPr lang="en-US" dirty="0"/>
              <a:t>?</a:t>
            </a:r>
          </a:p>
        </p:txBody>
      </p:sp>
      <p:sp>
        <p:nvSpPr>
          <p:cNvPr id="4" name="Text Placeholder 3">
            <a:extLst>
              <a:ext uri="{FF2B5EF4-FFF2-40B4-BE49-F238E27FC236}">
                <a16:creationId xmlns:a16="http://schemas.microsoft.com/office/drawing/2014/main" id="{8BB7E9DB-0045-B742-9E1E-26BA7E1B2CD7}"/>
              </a:ext>
            </a:extLst>
          </p:cNvPr>
          <p:cNvSpPr>
            <a:spLocks noGrp="1"/>
          </p:cNvSpPr>
          <p:nvPr>
            <p:ph type="body" sz="quarter" idx="12"/>
          </p:nvPr>
        </p:nvSpPr>
        <p:spPr/>
        <p:txBody>
          <a:bodyPr/>
          <a:lstStyle/>
          <a:p>
            <a:r>
              <a:rPr lang="en-US" dirty="0"/>
              <a:t>Wat </a:t>
            </a:r>
            <a:r>
              <a:rPr lang="en-US" dirty="0" err="1"/>
              <a:t>moet</a:t>
            </a:r>
            <a:r>
              <a:rPr lang="en-US" dirty="0"/>
              <a:t> er </a:t>
            </a:r>
            <a:r>
              <a:rPr lang="en-US" dirty="0" err="1"/>
              <a:t>gebeuren</a:t>
            </a:r>
            <a:r>
              <a:rPr lang="en-US" dirty="0"/>
              <a:t>?</a:t>
            </a:r>
          </a:p>
        </p:txBody>
      </p:sp>
      <p:sp>
        <p:nvSpPr>
          <p:cNvPr id="5" name="Text Placeholder 4">
            <a:extLst>
              <a:ext uri="{FF2B5EF4-FFF2-40B4-BE49-F238E27FC236}">
                <a16:creationId xmlns:a16="http://schemas.microsoft.com/office/drawing/2014/main" id="{83BEDCFA-5A73-004C-B39F-BF1293519B90}"/>
              </a:ext>
            </a:extLst>
          </p:cNvPr>
          <p:cNvSpPr>
            <a:spLocks noGrp="1"/>
          </p:cNvSpPr>
          <p:nvPr>
            <p:ph type="body" sz="quarter" idx="13"/>
          </p:nvPr>
        </p:nvSpPr>
        <p:spPr/>
        <p:txBody>
          <a:bodyPr>
            <a:noAutofit/>
          </a:bodyPr>
          <a:lstStyle/>
          <a:p>
            <a:pPr algn="ctr"/>
            <a:r>
              <a:rPr lang="en-US" sz="2800" b="1" dirty="0">
                <a:solidFill>
                  <a:schemeClr val="tx1">
                    <a:lumMod val="65000"/>
                    <a:lumOff val="35000"/>
                  </a:schemeClr>
                </a:solidFill>
                <a:latin typeface="Nexus Sans Pro" panose="02000503030000020003" pitchFamily="2" charset="77"/>
                <a:ea typeface="Nexus Sans Pro" panose="02000503030000020003" pitchFamily="2" charset="77"/>
              </a:rPr>
              <a:t>Schade</a:t>
            </a:r>
          </a:p>
          <a:p>
            <a:pPr algn="ctr"/>
            <a:endParaRPr lang="en-US" sz="2800" dirty="0"/>
          </a:p>
          <a:p>
            <a:pPr algn="ctr"/>
            <a:r>
              <a:rPr lang="en-US" sz="2800" b="1" dirty="0" err="1">
                <a:solidFill>
                  <a:srgbClr val="FF0000"/>
                </a:solidFill>
                <a:latin typeface="Nexus Sans Pro" panose="02000503030000020003" pitchFamily="2" charset="77"/>
                <a:ea typeface="Nexus Sans Pro" panose="02000503030000020003" pitchFamily="2" charset="77"/>
              </a:rPr>
              <a:t>Omschrijving</a:t>
            </a:r>
            <a:r>
              <a:rPr lang="en-US" sz="2800" b="1" dirty="0">
                <a:solidFill>
                  <a:srgbClr val="FF0000"/>
                </a:solidFill>
                <a:latin typeface="Nexus Sans Pro" panose="02000503030000020003" pitchFamily="2" charset="77"/>
                <a:ea typeface="Nexus Sans Pro" panose="02000503030000020003" pitchFamily="2" charset="77"/>
              </a:rPr>
              <a:t> </a:t>
            </a:r>
            <a:r>
              <a:rPr lang="en-US" sz="2800" b="1" dirty="0" err="1">
                <a:solidFill>
                  <a:srgbClr val="FF0000"/>
                </a:solidFill>
                <a:latin typeface="Nexus Sans Pro" panose="02000503030000020003" pitchFamily="2" charset="77"/>
                <a:ea typeface="Nexus Sans Pro" panose="02000503030000020003" pitchFamily="2" charset="77"/>
              </a:rPr>
              <a:t>Gevaar</a:t>
            </a:r>
            <a:r>
              <a:rPr lang="en-US" sz="2800" b="1" dirty="0">
                <a:solidFill>
                  <a:srgbClr val="FF0000"/>
                </a:solidFill>
                <a:latin typeface="Nexus Sans Pro" panose="02000503030000020003" pitchFamily="2" charset="77"/>
                <a:ea typeface="Nexus Sans Pro" panose="02000503030000020003" pitchFamily="2" charset="77"/>
              </a:rPr>
              <a:t>/</a:t>
            </a:r>
          </a:p>
          <a:p>
            <a:pPr algn="ctr"/>
            <a:r>
              <a:rPr lang="en-US" sz="2800" b="1" dirty="0" err="1">
                <a:solidFill>
                  <a:srgbClr val="FF0000"/>
                </a:solidFill>
                <a:ea typeface="Nexus Sans Pro" panose="02000503030000020003" pitchFamily="2" charset="77"/>
              </a:rPr>
              <a:t>Gevaarsboodschap</a:t>
            </a:r>
            <a:endParaRPr lang="en-US" sz="2800" b="1" dirty="0">
              <a:solidFill>
                <a:srgbClr val="FF0000"/>
              </a:solidFill>
              <a:latin typeface="Nexus Sans Pro" panose="02000503030000020003" pitchFamily="2" charset="77"/>
              <a:ea typeface="Nexus Sans Pro" panose="02000503030000020003" pitchFamily="2" charset="77"/>
            </a:endParaRPr>
          </a:p>
          <a:p>
            <a:pPr algn="ctr"/>
            <a:endParaRPr lang="en-US" sz="2800" dirty="0"/>
          </a:p>
          <a:p>
            <a:pPr algn="ctr"/>
            <a:r>
              <a:rPr lang="en-US" sz="2600" b="1" dirty="0" err="1">
                <a:solidFill>
                  <a:srgbClr val="92D050"/>
                </a:solidFill>
                <a:latin typeface="Nexus Sans Pro" panose="02000503030000020003" pitchFamily="2" charset="77"/>
                <a:ea typeface="Nexus Sans Pro" panose="02000503030000020003" pitchFamily="2" charset="77"/>
              </a:rPr>
              <a:t>Complicerende</a:t>
            </a:r>
            <a:r>
              <a:rPr lang="en-US" sz="2600" b="1" dirty="0">
                <a:solidFill>
                  <a:srgbClr val="92D050"/>
                </a:solidFill>
                <a:latin typeface="Nexus Sans Pro" panose="02000503030000020003" pitchFamily="2" charset="77"/>
                <a:ea typeface="Nexus Sans Pro" panose="02000503030000020003" pitchFamily="2" charset="77"/>
              </a:rPr>
              <a:t> </a:t>
            </a:r>
            <a:r>
              <a:rPr lang="en-US" sz="2600" b="1" dirty="0" err="1">
                <a:solidFill>
                  <a:srgbClr val="92D050"/>
                </a:solidFill>
                <a:latin typeface="Nexus Sans Pro" panose="02000503030000020003" pitchFamily="2" charset="77"/>
                <a:ea typeface="Nexus Sans Pro" panose="02000503030000020003" pitchFamily="2" charset="77"/>
              </a:rPr>
              <a:t>Factoren</a:t>
            </a:r>
            <a:endParaRPr lang="en-US" sz="2600" b="1" dirty="0">
              <a:solidFill>
                <a:srgbClr val="92D050"/>
              </a:solidFill>
              <a:latin typeface="Nexus Sans Pro" panose="02000503030000020003" pitchFamily="2" charset="77"/>
              <a:ea typeface="Nexus Sans Pro" panose="02000503030000020003" pitchFamily="2" charset="77"/>
            </a:endParaRPr>
          </a:p>
        </p:txBody>
      </p:sp>
      <p:sp>
        <p:nvSpPr>
          <p:cNvPr id="6" name="Text Placeholder 5">
            <a:extLst>
              <a:ext uri="{FF2B5EF4-FFF2-40B4-BE49-F238E27FC236}">
                <a16:creationId xmlns:a16="http://schemas.microsoft.com/office/drawing/2014/main" id="{22757B32-E561-F248-B615-CD30A677F068}"/>
              </a:ext>
            </a:extLst>
          </p:cNvPr>
          <p:cNvSpPr>
            <a:spLocks noGrp="1"/>
          </p:cNvSpPr>
          <p:nvPr>
            <p:ph type="body" sz="quarter" idx="14"/>
          </p:nvPr>
        </p:nvSpPr>
        <p:spPr/>
        <p:txBody>
          <a:bodyPr>
            <a:normAutofit/>
          </a:bodyPr>
          <a:lstStyle/>
          <a:p>
            <a:pPr algn="ctr"/>
            <a:r>
              <a:rPr lang="en-US" sz="2800" b="1" dirty="0" err="1">
                <a:solidFill>
                  <a:srgbClr val="92D050"/>
                </a:solidFill>
                <a:latin typeface="Nexus Sans Pro" panose="02000503030000020003" pitchFamily="2" charset="77"/>
                <a:ea typeface="Nexus Sans Pro" panose="02000503030000020003" pitchFamily="2" charset="77"/>
              </a:rPr>
              <a:t>Bestaande</a:t>
            </a:r>
            <a:r>
              <a:rPr lang="en-US" sz="2800" b="1" dirty="0">
                <a:solidFill>
                  <a:srgbClr val="92D050"/>
                </a:solidFill>
                <a:latin typeface="Nexus Sans Pro" panose="02000503030000020003" pitchFamily="2" charset="77"/>
                <a:ea typeface="Nexus Sans Pro" panose="02000503030000020003" pitchFamily="2" charset="77"/>
              </a:rPr>
              <a:t> </a:t>
            </a:r>
            <a:r>
              <a:rPr lang="en-US" sz="2800" b="1" dirty="0" err="1">
                <a:solidFill>
                  <a:srgbClr val="92D050"/>
                </a:solidFill>
                <a:latin typeface="Nexus Sans Pro" panose="02000503030000020003" pitchFamily="2" charset="77"/>
                <a:ea typeface="Nexus Sans Pro" panose="02000503030000020003" pitchFamily="2" charset="77"/>
              </a:rPr>
              <a:t>Krachten</a:t>
            </a:r>
            <a:endParaRPr lang="en-US" sz="2800" b="1" dirty="0">
              <a:solidFill>
                <a:srgbClr val="92D050"/>
              </a:solidFill>
              <a:latin typeface="Nexus Sans Pro" panose="02000503030000020003" pitchFamily="2" charset="77"/>
              <a:ea typeface="Nexus Sans Pro" panose="02000503030000020003" pitchFamily="2" charset="77"/>
            </a:endParaRPr>
          </a:p>
          <a:p>
            <a:pPr algn="ctr"/>
            <a:endParaRPr lang="en-US" sz="2800" dirty="0"/>
          </a:p>
          <a:p>
            <a:pPr algn="ctr"/>
            <a:r>
              <a:rPr lang="en-US" sz="2800" b="1" dirty="0" err="1">
                <a:solidFill>
                  <a:schemeClr val="tx1">
                    <a:lumMod val="65000"/>
                    <a:lumOff val="35000"/>
                  </a:schemeClr>
                </a:solidFill>
                <a:latin typeface="Nexus Sans Pro" panose="02000503030000020003" pitchFamily="2" charset="77"/>
                <a:ea typeface="Nexus Sans Pro" panose="02000503030000020003" pitchFamily="2" charset="77"/>
              </a:rPr>
              <a:t>Bestaande</a:t>
            </a:r>
            <a:r>
              <a:rPr lang="en-US" sz="2800" b="1" dirty="0">
                <a:solidFill>
                  <a:schemeClr val="tx1">
                    <a:lumMod val="65000"/>
                    <a:lumOff val="35000"/>
                  </a:schemeClr>
                </a:solidFill>
                <a:latin typeface="Nexus Sans Pro" panose="02000503030000020003" pitchFamily="2" charset="77"/>
                <a:ea typeface="Nexus Sans Pro" panose="02000503030000020003" pitchFamily="2" charset="77"/>
              </a:rPr>
              <a:t> </a:t>
            </a:r>
            <a:r>
              <a:rPr lang="en-US" sz="2800" b="1" dirty="0" err="1">
                <a:solidFill>
                  <a:schemeClr val="tx1">
                    <a:lumMod val="65000"/>
                    <a:lumOff val="35000"/>
                  </a:schemeClr>
                </a:solidFill>
                <a:latin typeface="Nexus Sans Pro" panose="02000503030000020003" pitchFamily="2" charset="77"/>
                <a:ea typeface="Nexus Sans Pro" panose="02000503030000020003" pitchFamily="2" charset="77"/>
              </a:rPr>
              <a:t>Veiligheid</a:t>
            </a:r>
            <a:endParaRPr lang="en-US" sz="2800" b="1" dirty="0">
              <a:solidFill>
                <a:schemeClr val="tx1">
                  <a:lumMod val="65000"/>
                  <a:lumOff val="35000"/>
                </a:schemeClr>
              </a:solidFill>
              <a:latin typeface="Nexus Sans Pro" panose="02000503030000020003" pitchFamily="2" charset="77"/>
              <a:ea typeface="Nexus Sans Pro" panose="02000503030000020003" pitchFamily="2" charset="77"/>
            </a:endParaRPr>
          </a:p>
        </p:txBody>
      </p:sp>
      <p:sp>
        <p:nvSpPr>
          <p:cNvPr id="7" name="Text Placeholder 6">
            <a:extLst>
              <a:ext uri="{FF2B5EF4-FFF2-40B4-BE49-F238E27FC236}">
                <a16:creationId xmlns:a16="http://schemas.microsoft.com/office/drawing/2014/main" id="{6C25B9BF-88D5-0B4D-90B5-4D02B010B578}"/>
              </a:ext>
            </a:extLst>
          </p:cNvPr>
          <p:cNvSpPr>
            <a:spLocks noGrp="1"/>
          </p:cNvSpPr>
          <p:nvPr>
            <p:ph type="body" sz="quarter" idx="15"/>
          </p:nvPr>
        </p:nvSpPr>
        <p:spPr/>
        <p:txBody>
          <a:bodyPr>
            <a:normAutofit/>
          </a:bodyPr>
          <a:lstStyle/>
          <a:p>
            <a:pPr algn="ctr"/>
            <a:r>
              <a:rPr lang="en-US" sz="2800" b="1" dirty="0" err="1">
                <a:solidFill>
                  <a:srgbClr val="FF0000"/>
                </a:solidFill>
                <a:latin typeface="Nexus Sans Pro" panose="02000503030000020003" pitchFamily="2" charset="77"/>
              </a:rPr>
              <a:t>Veiligheidsdoelen</a:t>
            </a:r>
            <a:endParaRPr lang="en-US" sz="2800" b="1" dirty="0">
              <a:solidFill>
                <a:srgbClr val="FF0000"/>
              </a:solidFill>
              <a:latin typeface="Nexus Sans Pro" panose="02000503030000020003" pitchFamily="2" charset="77"/>
            </a:endParaRPr>
          </a:p>
          <a:p>
            <a:pPr algn="ctr"/>
            <a:endParaRPr lang="en-US" sz="2800" dirty="0"/>
          </a:p>
          <a:p>
            <a:pPr algn="ctr"/>
            <a:r>
              <a:rPr lang="en-US" sz="2800" b="1" dirty="0" err="1">
                <a:solidFill>
                  <a:srgbClr val="92D050"/>
                </a:solidFill>
                <a:latin typeface="Nexus Sans Pro" panose="02000503030000020003" pitchFamily="2" charset="77"/>
              </a:rPr>
              <a:t>Volgende</a:t>
            </a:r>
            <a:r>
              <a:rPr lang="en-US" sz="2800" b="1" dirty="0">
                <a:solidFill>
                  <a:srgbClr val="92D050"/>
                </a:solidFill>
                <a:latin typeface="Nexus Sans Pro" panose="02000503030000020003" pitchFamily="2" charset="77"/>
              </a:rPr>
              <a:t> </a:t>
            </a:r>
            <a:r>
              <a:rPr lang="en-US" sz="2800" b="1" dirty="0" err="1">
                <a:solidFill>
                  <a:srgbClr val="92D050"/>
                </a:solidFill>
                <a:latin typeface="Nexus Sans Pro" panose="02000503030000020003" pitchFamily="2" charset="77"/>
              </a:rPr>
              <a:t>Stappen</a:t>
            </a:r>
            <a:endParaRPr lang="en-US" sz="2800" b="1" dirty="0">
              <a:solidFill>
                <a:srgbClr val="92D050"/>
              </a:solidFill>
              <a:latin typeface="Nexus Sans Pro" panose="02000503030000020003" pitchFamily="2" charset="77"/>
            </a:endParaRPr>
          </a:p>
        </p:txBody>
      </p:sp>
      <p:sp>
        <p:nvSpPr>
          <p:cNvPr id="8" name="Text Placeholder 7">
            <a:extLst>
              <a:ext uri="{FF2B5EF4-FFF2-40B4-BE49-F238E27FC236}">
                <a16:creationId xmlns:a16="http://schemas.microsoft.com/office/drawing/2014/main" id="{6F3BA4AC-1B8B-AA4E-B45B-D065A35571EA}"/>
              </a:ext>
            </a:extLst>
          </p:cNvPr>
          <p:cNvSpPr>
            <a:spLocks noGrp="1"/>
          </p:cNvSpPr>
          <p:nvPr>
            <p:ph type="body" sz="quarter" idx="16"/>
          </p:nvPr>
        </p:nvSpPr>
        <p:spPr/>
        <p:txBody>
          <a:bodyPr>
            <a:normAutofit fontScale="85000" lnSpcReduction="10000"/>
          </a:bodyPr>
          <a:lstStyle/>
          <a:p>
            <a:r>
              <a:rPr lang="en-US" dirty="0">
                <a:ea typeface="Nexus Sans Pro" panose="02000503030000020003" pitchFamily="2" charset="77"/>
                <a:cs typeface="NexusSans-Bold" charset="0"/>
              </a:rPr>
              <a:t>Signs of Safety </a:t>
            </a:r>
            <a:r>
              <a:rPr lang="en-US" dirty="0" err="1">
                <a:ea typeface="Nexus Sans Pro" panose="02000503030000020003" pitchFamily="2" charset="77"/>
                <a:cs typeface="NexusSans-Bold" charset="0"/>
              </a:rPr>
              <a:t>Beoordelings</a:t>
            </a:r>
            <a:r>
              <a:rPr lang="en-US" dirty="0">
                <a:ea typeface="Nexus Sans Pro" panose="02000503030000020003" pitchFamily="2" charset="77"/>
                <a:cs typeface="NexusSans-Bold" charset="0"/>
              </a:rPr>
              <a:t>- </a:t>
            </a:r>
            <a:r>
              <a:rPr lang="en-US" dirty="0" err="1">
                <a:ea typeface="Nexus Sans Pro" panose="02000503030000020003" pitchFamily="2" charset="77"/>
                <a:cs typeface="NexusSans-Bold" charset="0"/>
              </a:rPr>
              <a:t>en</a:t>
            </a:r>
            <a:r>
              <a:rPr lang="en-US" dirty="0">
                <a:ea typeface="Nexus Sans Pro" panose="02000503030000020003" pitchFamily="2" charset="77"/>
                <a:cs typeface="NexusSans-Bold" charset="0"/>
              </a:rPr>
              <a:t> </a:t>
            </a:r>
            <a:r>
              <a:rPr lang="en-US" dirty="0" err="1">
                <a:ea typeface="Nexus Sans Pro" panose="02000503030000020003" pitchFamily="2" charset="77"/>
                <a:cs typeface="NexusSans-Bold" charset="0"/>
              </a:rPr>
              <a:t>planningskader</a:t>
            </a:r>
            <a:r>
              <a:rPr lang="en-US" dirty="0">
                <a:ea typeface="Nexus Sans Pro" panose="02000503030000020003" pitchFamily="2" charset="77"/>
                <a:cs typeface="NexusSans-Bold" charset="0"/>
              </a:rPr>
              <a:t>: Zeven </a:t>
            </a:r>
            <a:r>
              <a:rPr lang="en-US" dirty="0" err="1">
                <a:ea typeface="Nexus Sans Pro" panose="02000503030000020003" pitchFamily="2" charset="77"/>
                <a:cs typeface="NexusSans-Bold" charset="0"/>
              </a:rPr>
              <a:t>Analysecategorieën</a:t>
            </a:r>
            <a:endParaRPr lang="en-US" dirty="0">
              <a:ea typeface="Nexus Sans Pro" panose="02000503030000020003" pitchFamily="2" charset="77"/>
              <a:cs typeface="NexusSans-Bold" charset="0"/>
            </a:endParaRPr>
          </a:p>
        </p:txBody>
      </p:sp>
      <p:sp>
        <p:nvSpPr>
          <p:cNvPr id="9" name="Text Placeholder 8">
            <a:extLst>
              <a:ext uri="{FF2B5EF4-FFF2-40B4-BE49-F238E27FC236}">
                <a16:creationId xmlns:a16="http://schemas.microsoft.com/office/drawing/2014/main" id="{43919127-2737-024B-A791-7ED943BB8A0B}"/>
              </a:ext>
            </a:extLst>
          </p:cNvPr>
          <p:cNvSpPr>
            <a:spLocks noGrp="1"/>
          </p:cNvSpPr>
          <p:nvPr>
            <p:ph type="body" sz="quarter" idx="17"/>
          </p:nvPr>
        </p:nvSpPr>
        <p:spPr>
          <a:xfrm>
            <a:off x="407988" y="5013324"/>
            <a:ext cx="11376025" cy="971840"/>
          </a:xfrm>
        </p:spPr>
        <p:txBody>
          <a:bodyPr>
            <a:normAutofit fontScale="92500"/>
          </a:bodyPr>
          <a:lstStyle/>
          <a:p>
            <a:pPr algn="ctr"/>
            <a:r>
              <a:rPr lang="en-AU" sz="1600" dirty="0"/>
              <a:t>Op </a:t>
            </a:r>
            <a:r>
              <a:rPr lang="en-AU" sz="1600" dirty="0" err="1"/>
              <a:t>een</a:t>
            </a:r>
            <a:r>
              <a:rPr lang="en-AU" sz="1600" dirty="0"/>
              <a:t> </a:t>
            </a:r>
            <a:r>
              <a:rPr lang="en-AU" sz="1600" dirty="0" err="1"/>
              <a:t>schaal</a:t>
            </a:r>
            <a:r>
              <a:rPr lang="en-AU" sz="1600" dirty="0"/>
              <a:t> van 0 tot 10, </a:t>
            </a:r>
            <a:r>
              <a:rPr lang="en-AU" sz="1600" dirty="0" err="1"/>
              <a:t>waarbij</a:t>
            </a:r>
            <a:r>
              <a:rPr lang="en-AU" sz="1600" dirty="0"/>
              <a:t> 10 </a:t>
            </a:r>
            <a:r>
              <a:rPr lang="en-AU" sz="1600" dirty="0" err="1"/>
              <a:t>betekent</a:t>
            </a:r>
            <a:r>
              <a:rPr lang="en-AU" sz="1600" dirty="0"/>
              <a:t> </a:t>
            </a:r>
            <a:r>
              <a:rPr lang="en-AU" sz="1600" dirty="0" err="1"/>
              <a:t>dat</a:t>
            </a:r>
            <a:r>
              <a:rPr lang="en-AU" sz="1600" dirty="0"/>
              <a:t> het kind/de </a:t>
            </a:r>
            <a:r>
              <a:rPr lang="en-AU" sz="1600" dirty="0" err="1"/>
              <a:t>jeugdige</a:t>
            </a:r>
            <a:r>
              <a:rPr lang="en-AU" sz="1600" dirty="0"/>
              <a:t> </a:t>
            </a:r>
            <a:r>
              <a:rPr lang="en-AU" sz="1600" dirty="0" err="1"/>
              <a:t>veilig</a:t>
            </a:r>
            <a:r>
              <a:rPr lang="en-AU" sz="1600" dirty="0"/>
              <a:t> </a:t>
            </a:r>
            <a:r>
              <a:rPr lang="en-AU" sz="1600" dirty="0" err="1"/>
              <a:t>genoeg</a:t>
            </a:r>
            <a:r>
              <a:rPr lang="en-AU" sz="1600" dirty="0"/>
              <a:t> is </a:t>
            </a:r>
            <a:r>
              <a:rPr lang="en-AU" sz="1600" dirty="0" err="1"/>
              <a:t>en</a:t>
            </a:r>
            <a:r>
              <a:rPr lang="en-AU" sz="1600" dirty="0"/>
              <a:t> we de </a:t>
            </a:r>
            <a:r>
              <a:rPr lang="en-AU" sz="1600" dirty="0" err="1"/>
              <a:t>zaak</a:t>
            </a:r>
            <a:r>
              <a:rPr lang="en-AU" sz="1600" dirty="0"/>
              <a:t> </a:t>
            </a:r>
            <a:r>
              <a:rPr lang="en-AU" sz="1600" dirty="0" err="1"/>
              <a:t>kunnen</a:t>
            </a:r>
            <a:r>
              <a:rPr lang="en-AU" sz="1600" dirty="0"/>
              <a:t> </a:t>
            </a:r>
            <a:r>
              <a:rPr lang="en-AU" sz="1600" dirty="0" err="1"/>
              <a:t>sluiten</a:t>
            </a:r>
            <a:r>
              <a:rPr lang="en-AU" sz="1600" dirty="0"/>
              <a:t>, </a:t>
            </a:r>
            <a:r>
              <a:rPr lang="en-AU" sz="1600" dirty="0" err="1"/>
              <a:t>en</a:t>
            </a:r>
            <a:r>
              <a:rPr lang="en-AU" sz="1600" dirty="0"/>
              <a:t> 0 </a:t>
            </a:r>
            <a:r>
              <a:rPr lang="en-AU" sz="1600" dirty="0" err="1"/>
              <a:t>betekent</a:t>
            </a:r>
            <a:r>
              <a:rPr lang="en-AU" sz="1600" dirty="0"/>
              <a:t> </a:t>
            </a:r>
            <a:r>
              <a:rPr lang="en-AU" sz="1600" dirty="0" err="1"/>
              <a:t>dat</a:t>
            </a:r>
            <a:r>
              <a:rPr lang="en-AU" sz="1600" dirty="0"/>
              <a:t> de </a:t>
            </a:r>
            <a:r>
              <a:rPr lang="en-AU" sz="1600" dirty="0" err="1"/>
              <a:t>situatie</a:t>
            </a:r>
            <a:r>
              <a:rPr lang="en-AU" sz="1600" dirty="0"/>
              <a:t> </a:t>
            </a:r>
            <a:r>
              <a:rPr lang="en-AU" sz="1600" dirty="0" err="1"/>
              <a:t>voor</a:t>
            </a:r>
            <a:r>
              <a:rPr lang="en-AU" sz="1600" dirty="0"/>
              <a:t> het kind/ de </a:t>
            </a:r>
            <a:r>
              <a:rPr lang="en-AU" sz="1600" dirty="0" err="1"/>
              <a:t>jeugdige</a:t>
            </a:r>
            <a:r>
              <a:rPr lang="en-AU" sz="1600" dirty="0"/>
              <a:t> zo </a:t>
            </a:r>
            <a:r>
              <a:rPr lang="en-AU" sz="1600" dirty="0" err="1"/>
              <a:t>ernstig</a:t>
            </a:r>
            <a:r>
              <a:rPr lang="en-AU" sz="1600" dirty="0"/>
              <a:t> is </a:t>
            </a:r>
            <a:r>
              <a:rPr lang="en-AU" sz="1600" dirty="0" err="1"/>
              <a:t>dat</a:t>
            </a:r>
            <a:r>
              <a:rPr lang="en-AU" sz="1600" dirty="0"/>
              <a:t> we hem/</a:t>
            </a:r>
            <a:r>
              <a:rPr lang="en-AU" sz="1600" dirty="0" err="1"/>
              <a:t>haar</a:t>
            </a:r>
            <a:r>
              <a:rPr lang="en-AU" sz="1600" dirty="0"/>
              <a:t> </a:t>
            </a:r>
            <a:r>
              <a:rPr lang="en-AU" sz="1600" dirty="0" err="1"/>
              <a:t>onmiddellijk</a:t>
            </a:r>
            <a:r>
              <a:rPr lang="en-AU" sz="1600" dirty="0"/>
              <a:t> </a:t>
            </a:r>
            <a:r>
              <a:rPr lang="en-AU" sz="1600" dirty="0" err="1"/>
              <a:t>uit</a:t>
            </a:r>
            <a:r>
              <a:rPr lang="en-AU" sz="1600" dirty="0"/>
              <a:t> huis </a:t>
            </a:r>
            <a:r>
              <a:rPr lang="en-AU" sz="1600" dirty="0" err="1"/>
              <a:t>moeten</a:t>
            </a:r>
            <a:r>
              <a:rPr lang="en-AU" sz="1600" dirty="0"/>
              <a:t> </a:t>
            </a:r>
            <a:r>
              <a:rPr lang="en-AU" sz="1600" dirty="0" err="1"/>
              <a:t>plaatsen</a:t>
            </a:r>
            <a:r>
              <a:rPr lang="en-AU" sz="1600" dirty="0"/>
              <a:t>, hoe </a:t>
            </a:r>
            <a:r>
              <a:rPr lang="en-AU" sz="1600" dirty="0" err="1"/>
              <a:t>beoordeelt</a:t>
            </a:r>
            <a:r>
              <a:rPr lang="en-AU" sz="1600" dirty="0"/>
              <a:t> u de </a:t>
            </a:r>
            <a:r>
              <a:rPr lang="en-AU" sz="1600" dirty="0" err="1"/>
              <a:t>situatie</a:t>
            </a:r>
            <a:r>
              <a:rPr lang="en-AU" sz="1600" dirty="0"/>
              <a:t> </a:t>
            </a:r>
            <a:r>
              <a:rPr lang="en-AU" sz="1600" dirty="0" err="1"/>
              <a:t>vandaag</a:t>
            </a:r>
            <a:r>
              <a:rPr lang="en-AU" sz="1600" dirty="0"/>
              <a:t>? </a:t>
            </a:r>
          </a:p>
          <a:p>
            <a:pPr algn="ctr"/>
            <a:r>
              <a:rPr lang="en-AU" sz="1600" dirty="0" err="1">
                <a:solidFill>
                  <a:srgbClr val="F58229"/>
                </a:solidFill>
              </a:rPr>
              <a:t>Geef</a:t>
            </a:r>
            <a:r>
              <a:rPr lang="en-AU" sz="1600" dirty="0">
                <a:solidFill>
                  <a:srgbClr val="F58229"/>
                </a:solidFill>
              </a:rPr>
              <a:t>  de </a:t>
            </a:r>
            <a:r>
              <a:rPr lang="en-AU" sz="1600" dirty="0" err="1">
                <a:solidFill>
                  <a:srgbClr val="F58229"/>
                </a:solidFill>
              </a:rPr>
              <a:t>verschillende</a:t>
            </a:r>
            <a:r>
              <a:rPr lang="en-AU" sz="1600" dirty="0">
                <a:solidFill>
                  <a:srgbClr val="F58229"/>
                </a:solidFill>
              </a:rPr>
              <a:t> </a:t>
            </a:r>
            <a:r>
              <a:rPr lang="en-AU" sz="1600" dirty="0" err="1">
                <a:solidFill>
                  <a:srgbClr val="F58229"/>
                </a:solidFill>
              </a:rPr>
              <a:t>beoordelingscijfers</a:t>
            </a:r>
            <a:r>
              <a:rPr lang="en-AU" sz="1600" dirty="0">
                <a:solidFill>
                  <a:srgbClr val="F58229"/>
                </a:solidFill>
              </a:rPr>
              <a:t> weer op de Schaal van </a:t>
            </a:r>
            <a:r>
              <a:rPr lang="en-AU" sz="1600" dirty="0" err="1">
                <a:solidFill>
                  <a:srgbClr val="F58229"/>
                </a:solidFill>
              </a:rPr>
              <a:t>meerdere</a:t>
            </a:r>
            <a:r>
              <a:rPr lang="en-AU" sz="1600" dirty="0">
                <a:solidFill>
                  <a:srgbClr val="F58229"/>
                </a:solidFill>
              </a:rPr>
              <a:t> </a:t>
            </a:r>
            <a:r>
              <a:rPr lang="en-AU" sz="1600" dirty="0" err="1">
                <a:solidFill>
                  <a:srgbClr val="F58229"/>
                </a:solidFill>
              </a:rPr>
              <a:t>personen</a:t>
            </a:r>
            <a:r>
              <a:rPr lang="en-AU" sz="1600" dirty="0">
                <a:solidFill>
                  <a:srgbClr val="F58229"/>
                </a:solidFill>
              </a:rPr>
              <a:t> </a:t>
            </a:r>
            <a:r>
              <a:rPr lang="en-AU" sz="1600" dirty="0" err="1">
                <a:solidFill>
                  <a:srgbClr val="F58229"/>
                </a:solidFill>
              </a:rPr>
              <a:t>bijvoorbeeld</a:t>
            </a:r>
            <a:r>
              <a:rPr lang="en-AU" sz="1600" dirty="0">
                <a:solidFill>
                  <a:srgbClr val="F58229"/>
                </a:solidFill>
              </a:rPr>
              <a:t> </a:t>
            </a:r>
            <a:r>
              <a:rPr lang="en-AU" sz="1600" dirty="0" err="1">
                <a:solidFill>
                  <a:srgbClr val="F58229"/>
                </a:solidFill>
              </a:rPr>
              <a:t>verschillende</a:t>
            </a:r>
            <a:r>
              <a:rPr lang="en-AU" sz="1600" dirty="0">
                <a:solidFill>
                  <a:srgbClr val="F58229"/>
                </a:solidFill>
              </a:rPr>
              <a:t> professionals, </a:t>
            </a:r>
            <a:r>
              <a:rPr lang="en-AU" sz="1600" dirty="0" err="1">
                <a:solidFill>
                  <a:srgbClr val="F58229"/>
                </a:solidFill>
              </a:rPr>
              <a:t>kinderen</a:t>
            </a:r>
            <a:r>
              <a:rPr lang="en-AU" sz="1600" dirty="0">
                <a:solidFill>
                  <a:srgbClr val="F58229"/>
                </a:solidFill>
              </a:rPr>
              <a:t>, </a:t>
            </a:r>
            <a:r>
              <a:rPr lang="en-AU" sz="1600" dirty="0" err="1">
                <a:solidFill>
                  <a:srgbClr val="F58229"/>
                </a:solidFill>
              </a:rPr>
              <a:t>ouders</a:t>
            </a:r>
            <a:r>
              <a:rPr lang="en-AU" sz="1600" dirty="0">
                <a:solidFill>
                  <a:srgbClr val="F58229"/>
                </a:solidFill>
              </a:rPr>
              <a:t>, </a:t>
            </a:r>
            <a:r>
              <a:rPr lang="en-AU" sz="1600" dirty="0" err="1">
                <a:solidFill>
                  <a:srgbClr val="F58229"/>
                </a:solidFill>
              </a:rPr>
              <a:t>enz</a:t>
            </a:r>
            <a:r>
              <a:rPr lang="en-AU" sz="1600" dirty="0">
                <a:solidFill>
                  <a:srgbClr val="F58229"/>
                </a:solidFill>
              </a:rPr>
              <a:t>.</a:t>
            </a:r>
          </a:p>
        </p:txBody>
      </p:sp>
    </p:spTree>
    <p:extLst>
      <p:ext uri="{BB962C8B-B14F-4D97-AF65-F5344CB8AC3E}">
        <p14:creationId xmlns:p14="http://schemas.microsoft.com/office/powerpoint/2010/main" val="3547951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7B76DC5-0A70-9D4D-9E67-1538ED575D88}"/>
              </a:ext>
            </a:extLst>
          </p:cNvPr>
          <p:cNvSpPr>
            <a:spLocks noGrp="1"/>
          </p:cNvSpPr>
          <p:nvPr>
            <p:ph type="body" sz="quarter" idx="10"/>
          </p:nvPr>
        </p:nvSpPr>
        <p:spPr/>
        <p:txBody>
          <a:bodyPr/>
          <a:lstStyle/>
          <a:p>
            <a:r>
              <a:rPr lang="en-AU" dirty="0" err="1"/>
              <a:t>Waarover</a:t>
            </a:r>
            <a:r>
              <a:rPr lang="en-AU" dirty="0"/>
              <a:t> </a:t>
            </a:r>
            <a:r>
              <a:rPr lang="en-AU" dirty="0" err="1"/>
              <a:t>maken</a:t>
            </a:r>
            <a:r>
              <a:rPr lang="en-AU" dirty="0"/>
              <a:t> we </a:t>
            </a:r>
            <a:r>
              <a:rPr lang="en-AU" dirty="0" err="1"/>
              <a:t>ons</a:t>
            </a:r>
            <a:r>
              <a:rPr lang="en-AU" dirty="0"/>
              <a:t> </a:t>
            </a:r>
            <a:r>
              <a:rPr lang="en-AU" dirty="0" err="1"/>
              <a:t>zorgen</a:t>
            </a:r>
            <a:r>
              <a:rPr lang="en-AU" dirty="0"/>
              <a:t>?</a:t>
            </a:r>
          </a:p>
        </p:txBody>
      </p:sp>
      <p:sp>
        <p:nvSpPr>
          <p:cNvPr id="3" name="Text Placeholder 2">
            <a:extLst>
              <a:ext uri="{FF2B5EF4-FFF2-40B4-BE49-F238E27FC236}">
                <a16:creationId xmlns:a16="http://schemas.microsoft.com/office/drawing/2014/main" id="{B60F1237-3383-3849-BD09-892F032ECF75}"/>
              </a:ext>
            </a:extLst>
          </p:cNvPr>
          <p:cNvSpPr>
            <a:spLocks noGrp="1"/>
          </p:cNvSpPr>
          <p:nvPr>
            <p:ph type="body" sz="quarter" idx="11"/>
          </p:nvPr>
        </p:nvSpPr>
        <p:spPr/>
        <p:txBody>
          <a:bodyPr/>
          <a:lstStyle/>
          <a:p>
            <a:r>
              <a:rPr lang="en-AU" dirty="0"/>
              <a:t>Wat </a:t>
            </a:r>
            <a:r>
              <a:rPr lang="en-AU" dirty="0" err="1"/>
              <a:t>gaat</a:t>
            </a:r>
            <a:r>
              <a:rPr lang="en-AU" dirty="0"/>
              <a:t> er </a:t>
            </a:r>
            <a:r>
              <a:rPr lang="en-AU" dirty="0" err="1"/>
              <a:t>goed</a:t>
            </a:r>
            <a:r>
              <a:rPr lang="en-AU" dirty="0"/>
              <a:t>?</a:t>
            </a:r>
          </a:p>
        </p:txBody>
      </p:sp>
      <p:sp>
        <p:nvSpPr>
          <p:cNvPr id="4" name="Text Placeholder 3">
            <a:extLst>
              <a:ext uri="{FF2B5EF4-FFF2-40B4-BE49-F238E27FC236}">
                <a16:creationId xmlns:a16="http://schemas.microsoft.com/office/drawing/2014/main" id="{7FE9A027-5CF2-0441-A665-1B80CD9A67B9}"/>
              </a:ext>
            </a:extLst>
          </p:cNvPr>
          <p:cNvSpPr>
            <a:spLocks noGrp="1"/>
          </p:cNvSpPr>
          <p:nvPr>
            <p:ph type="body" sz="quarter" idx="12"/>
          </p:nvPr>
        </p:nvSpPr>
        <p:spPr/>
        <p:txBody>
          <a:bodyPr/>
          <a:lstStyle/>
          <a:p>
            <a:r>
              <a:rPr lang="en-AU" dirty="0"/>
              <a:t>Wat </a:t>
            </a:r>
            <a:r>
              <a:rPr lang="en-AU" dirty="0" err="1"/>
              <a:t>moet</a:t>
            </a:r>
            <a:r>
              <a:rPr lang="en-AU" dirty="0"/>
              <a:t> er </a:t>
            </a:r>
            <a:r>
              <a:rPr lang="en-AU" dirty="0" err="1"/>
              <a:t>gebeuren</a:t>
            </a:r>
            <a:r>
              <a:rPr lang="en-AU" dirty="0"/>
              <a:t>?</a:t>
            </a:r>
          </a:p>
        </p:txBody>
      </p:sp>
      <p:sp>
        <p:nvSpPr>
          <p:cNvPr id="5" name="Text Placeholder 4">
            <a:extLst>
              <a:ext uri="{FF2B5EF4-FFF2-40B4-BE49-F238E27FC236}">
                <a16:creationId xmlns:a16="http://schemas.microsoft.com/office/drawing/2014/main" id="{4119F3FE-153C-C048-B20B-59AD6F967059}"/>
              </a:ext>
            </a:extLst>
          </p:cNvPr>
          <p:cNvSpPr>
            <a:spLocks noGrp="1"/>
          </p:cNvSpPr>
          <p:nvPr>
            <p:ph type="body" sz="quarter" idx="13"/>
          </p:nvPr>
        </p:nvSpPr>
        <p:spPr>
          <a:xfrm>
            <a:off x="1" y="1338610"/>
            <a:ext cx="4094163" cy="4818298"/>
          </a:xfrm>
        </p:spPr>
        <p:txBody>
          <a:bodyPr>
            <a:normAutofit fontScale="47500" lnSpcReduction="20000"/>
          </a:bodyPr>
          <a:lstStyle/>
          <a:p>
            <a:r>
              <a:rPr lang="en-AU" sz="3300" b="1" dirty="0">
                <a:solidFill>
                  <a:srgbClr val="F58229"/>
                </a:solidFill>
              </a:rPr>
              <a:t>SCHADE: </a:t>
            </a:r>
            <a:r>
              <a:rPr lang="nl-NL" sz="3300" dirty="0"/>
              <a:t>Schade/negatieve impact in het verleden, letsel of kindermishandeling van het kind (waarschijnlijk) veroorzaakt door volwassenen. Het omvat ook risicogedrag van kinderen/tieners dat schade veroorzaakt of schadelijk is voor henzelf. </a:t>
            </a:r>
          </a:p>
          <a:p>
            <a:endParaRPr lang="en-AU" sz="3300" dirty="0"/>
          </a:p>
          <a:p>
            <a:r>
              <a:rPr lang="en-AU" sz="3300" b="1" dirty="0">
                <a:solidFill>
                  <a:srgbClr val="F58229"/>
                </a:solidFill>
              </a:rPr>
              <a:t>OMSCHRIJVING GEVAAR/ GEVAARSBOODSCHAP: </a:t>
            </a:r>
            <a:r>
              <a:rPr lang="nl-NL" sz="3300" dirty="0"/>
              <a:t>De schade of letsel waarvan wordt aangenomen dat het zal gebeuren met het kind/kinderen als niets in de situatie van de familie verandert. </a:t>
            </a:r>
            <a:endParaRPr lang="en-AU" sz="3300" dirty="0"/>
          </a:p>
          <a:p>
            <a:endParaRPr lang="en-AU" sz="3300" b="1" dirty="0">
              <a:solidFill>
                <a:srgbClr val="F58229"/>
              </a:solidFill>
            </a:endParaRPr>
          </a:p>
          <a:p>
            <a:r>
              <a:rPr lang="en-AU" sz="3300" b="1" dirty="0">
                <a:solidFill>
                  <a:srgbClr val="F58229"/>
                </a:solidFill>
              </a:rPr>
              <a:t>COMPLICERENDE FACTOREN: </a:t>
            </a:r>
            <a:r>
              <a:rPr lang="nl-NL" sz="3300" dirty="0"/>
              <a:t>Acties en gebeurtenissen in en rondom de familie en het kind en door professionals die het moeilijker maken om met de problemen om te gaan.</a:t>
            </a:r>
            <a:endParaRPr lang="en-AU" sz="3300" dirty="0"/>
          </a:p>
          <a:p>
            <a:endParaRPr lang="en-US" dirty="0"/>
          </a:p>
        </p:txBody>
      </p:sp>
      <p:sp>
        <p:nvSpPr>
          <p:cNvPr id="6" name="Text Placeholder 5">
            <a:extLst>
              <a:ext uri="{FF2B5EF4-FFF2-40B4-BE49-F238E27FC236}">
                <a16:creationId xmlns:a16="http://schemas.microsoft.com/office/drawing/2014/main" id="{C2DEDB6E-B6FC-6648-B815-A23A898F2379}"/>
              </a:ext>
            </a:extLst>
          </p:cNvPr>
          <p:cNvSpPr>
            <a:spLocks noGrp="1"/>
          </p:cNvSpPr>
          <p:nvPr>
            <p:ph type="body" sz="quarter" idx="14"/>
          </p:nvPr>
        </p:nvSpPr>
        <p:spPr/>
        <p:txBody>
          <a:bodyPr/>
          <a:lstStyle/>
          <a:p>
            <a:r>
              <a:rPr lang="en-AU" b="1" dirty="0">
                <a:solidFill>
                  <a:srgbClr val="F58229"/>
                </a:solidFill>
                <a:latin typeface="Nexus Sans Pro" panose="02000503030000020003" pitchFamily="2" charset="77"/>
              </a:rPr>
              <a:t>BESTAABDE KRACHTEN: </a:t>
            </a:r>
            <a:r>
              <a:rPr lang="nl-NL" dirty="0"/>
              <a:t>Mensen, plannen en acties die bijdragen aan het welbevinden van het kind en plannen over hoe een kind veilig wordt gehouden wanneer het gevaar zich aandient. </a:t>
            </a:r>
          </a:p>
          <a:p>
            <a:endParaRPr lang="en-AU" dirty="0"/>
          </a:p>
          <a:p>
            <a:r>
              <a:rPr lang="en-AU" b="1" dirty="0">
                <a:solidFill>
                  <a:srgbClr val="F58229"/>
                </a:solidFill>
                <a:latin typeface="Nexus Sans Pro" panose="02000503030000020003" pitchFamily="2" charset="77"/>
              </a:rPr>
              <a:t>BESTAANDE VEILIGHEID: </a:t>
            </a:r>
            <a:r>
              <a:rPr lang="nl-NL" dirty="0"/>
              <a:t>Acties genomen door ouders, verzorgende volwassenen en kinderen om er voor te zorgen dat het kind veilig is als het gevaar zich aandient. </a:t>
            </a:r>
            <a:endParaRPr lang="en-AU" dirty="0"/>
          </a:p>
        </p:txBody>
      </p:sp>
      <p:sp>
        <p:nvSpPr>
          <p:cNvPr id="7" name="Text Placeholder 6">
            <a:extLst>
              <a:ext uri="{FF2B5EF4-FFF2-40B4-BE49-F238E27FC236}">
                <a16:creationId xmlns:a16="http://schemas.microsoft.com/office/drawing/2014/main" id="{906FF2A3-6650-3446-B3F6-04FE2A573E0A}"/>
              </a:ext>
            </a:extLst>
          </p:cNvPr>
          <p:cNvSpPr>
            <a:spLocks noGrp="1"/>
          </p:cNvSpPr>
          <p:nvPr>
            <p:ph type="body" sz="quarter" idx="15"/>
          </p:nvPr>
        </p:nvSpPr>
        <p:spPr/>
        <p:txBody>
          <a:bodyPr/>
          <a:lstStyle/>
          <a:p>
            <a:r>
              <a:rPr lang="en-AU" b="1" dirty="0">
                <a:solidFill>
                  <a:srgbClr val="F58229"/>
                </a:solidFill>
                <a:latin typeface="Nexus Sans Pro" panose="02000503030000020003" pitchFamily="2" charset="77"/>
              </a:rPr>
              <a:t>VEILIGHEIDSDOELEN: </a:t>
            </a:r>
            <a:r>
              <a:rPr lang="en-US" dirty="0"/>
              <a:t>Het </a:t>
            </a:r>
            <a:r>
              <a:rPr lang="en-US" dirty="0" err="1"/>
              <a:t>gedrag</a:t>
            </a:r>
            <a:r>
              <a:rPr lang="en-US" dirty="0"/>
              <a:t> </a:t>
            </a:r>
            <a:r>
              <a:rPr lang="en-US" dirty="0" err="1"/>
              <a:t>en</a:t>
            </a:r>
            <a:r>
              <a:rPr lang="en-US" dirty="0"/>
              <a:t> de </a:t>
            </a:r>
            <a:r>
              <a:rPr lang="en-US" dirty="0" err="1"/>
              <a:t>acties</a:t>
            </a:r>
            <a:r>
              <a:rPr lang="en-US" dirty="0"/>
              <a:t> die de </a:t>
            </a:r>
            <a:r>
              <a:rPr lang="en-US" dirty="0" err="1"/>
              <a:t>Jeugdbescherming</a:t>
            </a:r>
            <a:r>
              <a:rPr lang="en-US" dirty="0"/>
              <a:t> </a:t>
            </a:r>
            <a:r>
              <a:rPr lang="en-US" dirty="0" err="1"/>
              <a:t>moet</a:t>
            </a:r>
            <a:r>
              <a:rPr lang="en-US" dirty="0"/>
              <a:t> </a:t>
            </a:r>
            <a:r>
              <a:rPr lang="en-US" dirty="0" err="1"/>
              <a:t>zien</a:t>
            </a:r>
            <a:r>
              <a:rPr lang="en-US" dirty="0"/>
              <a:t> om er </a:t>
            </a:r>
            <a:r>
              <a:rPr lang="en-US" dirty="0" err="1"/>
              <a:t>zeker</a:t>
            </a:r>
            <a:r>
              <a:rPr lang="en-US" dirty="0"/>
              <a:t> van </a:t>
            </a:r>
            <a:r>
              <a:rPr lang="en-US" dirty="0" err="1"/>
              <a:t>te</a:t>
            </a:r>
            <a:r>
              <a:rPr lang="en-US" dirty="0"/>
              <a:t> </a:t>
            </a:r>
            <a:r>
              <a:rPr lang="en-US" dirty="0" err="1"/>
              <a:t>zijn</a:t>
            </a:r>
            <a:r>
              <a:rPr lang="en-US" dirty="0"/>
              <a:t> </a:t>
            </a:r>
            <a:r>
              <a:rPr lang="en-US" dirty="0" err="1"/>
              <a:t>dat</a:t>
            </a:r>
            <a:r>
              <a:rPr lang="en-US" dirty="0"/>
              <a:t> het kind </a:t>
            </a:r>
            <a:r>
              <a:rPr lang="en-US" dirty="0" err="1"/>
              <a:t>veilig</a:t>
            </a:r>
            <a:r>
              <a:rPr lang="en-US" dirty="0"/>
              <a:t> </a:t>
            </a:r>
            <a:r>
              <a:rPr lang="en-US" dirty="0" err="1"/>
              <a:t>genoeg</a:t>
            </a:r>
            <a:r>
              <a:rPr lang="en-US" dirty="0"/>
              <a:t> is om de </a:t>
            </a:r>
            <a:r>
              <a:rPr lang="en-US" dirty="0" err="1"/>
              <a:t>zaak</a:t>
            </a:r>
            <a:r>
              <a:rPr lang="en-US" dirty="0"/>
              <a:t> </a:t>
            </a:r>
            <a:r>
              <a:rPr lang="en-US" dirty="0" err="1"/>
              <a:t>te</a:t>
            </a:r>
            <a:r>
              <a:rPr lang="en-US" dirty="0"/>
              <a:t> </a:t>
            </a:r>
            <a:r>
              <a:rPr lang="en-US" dirty="0" err="1"/>
              <a:t>kunnen</a:t>
            </a:r>
            <a:r>
              <a:rPr lang="en-US" dirty="0"/>
              <a:t> </a:t>
            </a:r>
            <a:r>
              <a:rPr lang="en-US" dirty="0" err="1"/>
              <a:t>afsluiten</a:t>
            </a:r>
            <a:r>
              <a:rPr lang="en-US" dirty="0"/>
              <a:t>. </a:t>
            </a:r>
            <a:endParaRPr lang="en-AU" dirty="0"/>
          </a:p>
          <a:p>
            <a:r>
              <a:rPr lang="en-AU" b="1" dirty="0">
                <a:solidFill>
                  <a:srgbClr val="F58229"/>
                </a:solidFill>
                <a:latin typeface="Nexus Sans Pro" panose="02000503030000020003" pitchFamily="2" charset="77"/>
              </a:rPr>
              <a:t>VOLGENDE STAPPEN: </a:t>
            </a:r>
          </a:p>
          <a:p>
            <a:r>
              <a:rPr lang="en-US" dirty="0"/>
              <a:t>De </a:t>
            </a:r>
            <a:r>
              <a:rPr lang="en-US" dirty="0" err="1"/>
              <a:t>onmiddellijke</a:t>
            </a:r>
            <a:r>
              <a:rPr lang="en-US" dirty="0"/>
              <a:t> </a:t>
            </a:r>
            <a:r>
              <a:rPr lang="en-US" dirty="0" err="1"/>
              <a:t>volgende</a:t>
            </a:r>
            <a:r>
              <a:rPr lang="en-US" dirty="0"/>
              <a:t> </a:t>
            </a:r>
            <a:r>
              <a:rPr lang="en-US" dirty="0" err="1"/>
              <a:t>acties</a:t>
            </a:r>
            <a:r>
              <a:rPr lang="en-US" dirty="0"/>
              <a:t> die </a:t>
            </a:r>
            <a:r>
              <a:rPr lang="en-US" dirty="0" err="1"/>
              <a:t>genomen</a:t>
            </a:r>
            <a:r>
              <a:rPr lang="en-US" dirty="0"/>
              <a:t> </a:t>
            </a:r>
            <a:r>
              <a:rPr lang="en-US" dirty="0" err="1"/>
              <a:t>worden</a:t>
            </a:r>
            <a:r>
              <a:rPr lang="en-US" dirty="0"/>
              <a:t> om </a:t>
            </a:r>
            <a:r>
              <a:rPr lang="en-US" dirty="0" err="1"/>
              <a:t>toekomstige</a:t>
            </a:r>
            <a:r>
              <a:rPr lang="en-US" dirty="0"/>
              <a:t> </a:t>
            </a:r>
            <a:r>
              <a:rPr lang="en-US" dirty="0" err="1"/>
              <a:t>veiligheid</a:t>
            </a:r>
            <a:r>
              <a:rPr lang="en-US" dirty="0"/>
              <a:t> </a:t>
            </a:r>
            <a:r>
              <a:rPr lang="en-US" dirty="0" err="1"/>
              <a:t>te</a:t>
            </a:r>
            <a:r>
              <a:rPr lang="en-US" dirty="0"/>
              <a:t> </a:t>
            </a:r>
            <a:r>
              <a:rPr lang="en-US" dirty="0" err="1"/>
              <a:t>bouwen</a:t>
            </a:r>
            <a:r>
              <a:rPr lang="en-US" dirty="0"/>
              <a:t>. </a:t>
            </a:r>
          </a:p>
        </p:txBody>
      </p:sp>
      <p:sp>
        <p:nvSpPr>
          <p:cNvPr id="8" name="Text Placeholder 7">
            <a:extLst>
              <a:ext uri="{FF2B5EF4-FFF2-40B4-BE49-F238E27FC236}">
                <a16:creationId xmlns:a16="http://schemas.microsoft.com/office/drawing/2014/main" id="{DBEBC36A-14AE-AB46-B430-6BB5F1386832}"/>
              </a:ext>
            </a:extLst>
          </p:cNvPr>
          <p:cNvSpPr>
            <a:spLocks noGrp="1"/>
          </p:cNvSpPr>
          <p:nvPr>
            <p:ph type="body" sz="quarter" idx="16"/>
          </p:nvPr>
        </p:nvSpPr>
        <p:spPr/>
        <p:txBody>
          <a:bodyPr>
            <a:normAutofit/>
          </a:bodyPr>
          <a:lstStyle/>
          <a:p>
            <a:r>
              <a:rPr lang="en-US" sz="2000" dirty="0">
                <a:ea typeface="Nexus Sans Pro" panose="02000503030000020003" pitchFamily="2" charset="77"/>
                <a:cs typeface="NexusSans-Bold" charset="0"/>
              </a:rPr>
              <a:t>Signs of Safety </a:t>
            </a:r>
            <a:r>
              <a:rPr lang="en-US" sz="2000" dirty="0" err="1">
                <a:ea typeface="Nexus Sans Pro" panose="02000503030000020003" pitchFamily="2" charset="77"/>
                <a:cs typeface="NexusSans-Bold" charset="0"/>
              </a:rPr>
              <a:t>Beoordelings</a:t>
            </a:r>
            <a:r>
              <a:rPr lang="en-US" sz="2000" dirty="0">
                <a:ea typeface="Nexus Sans Pro" panose="02000503030000020003" pitchFamily="2" charset="77"/>
                <a:cs typeface="NexusSans-Bold" charset="0"/>
              </a:rPr>
              <a:t>- </a:t>
            </a:r>
            <a:r>
              <a:rPr lang="en-US" sz="2000" dirty="0" err="1">
                <a:ea typeface="Nexus Sans Pro" panose="02000503030000020003" pitchFamily="2" charset="77"/>
                <a:cs typeface="NexusSans-Bold" charset="0"/>
              </a:rPr>
              <a:t>en</a:t>
            </a:r>
            <a:r>
              <a:rPr lang="en-US" sz="2000" dirty="0">
                <a:ea typeface="Nexus Sans Pro" panose="02000503030000020003" pitchFamily="2" charset="77"/>
                <a:cs typeface="NexusSans-Bold" charset="0"/>
              </a:rPr>
              <a:t> </a:t>
            </a:r>
            <a:r>
              <a:rPr lang="en-US" sz="2000" dirty="0" err="1">
                <a:ea typeface="Nexus Sans Pro" panose="02000503030000020003" pitchFamily="2" charset="77"/>
                <a:cs typeface="NexusSans-Bold" charset="0"/>
              </a:rPr>
              <a:t>planningskader</a:t>
            </a:r>
            <a:r>
              <a:rPr lang="en-US" sz="2000" dirty="0">
                <a:ea typeface="Nexus Sans Pro" panose="02000503030000020003" pitchFamily="2" charset="77"/>
                <a:cs typeface="NexusSans-Bold" charset="0"/>
              </a:rPr>
              <a:t>: Zeven </a:t>
            </a:r>
            <a:r>
              <a:rPr lang="en-US" sz="2000" dirty="0" err="1">
                <a:ea typeface="Nexus Sans Pro" panose="02000503030000020003" pitchFamily="2" charset="77"/>
                <a:cs typeface="NexusSans-Bold" charset="0"/>
              </a:rPr>
              <a:t>Analysecategorieën</a:t>
            </a:r>
            <a:r>
              <a:rPr lang="en-AU" sz="2000" dirty="0"/>
              <a:t>– </a:t>
            </a:r>
            <a:r>
              <a:rPr lang="en-AU" sz="2000" dirty="0" err="1"/>
              <a:t>Professionele</a:t>
            </a:r>
            <a:r>
              <a:rPr lang="en-AU" sz="2000" dirty="0"/>
              <a:t> taal</a:t>
            </a:r>
          </a:p>
        </p:txBody>
      </p:sp>
    </p:spTree>
    <p:extLst>
      <p:ext uri="{BB962C8B-B14F-4D97-AF65-F5344CB8AC3E}">
        <p14:creationId xmlns:p14="http://schemas.microsoft.com/office/powerpoint/2010/main" val="610878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6D3E5DE-A606-D94A-A9E9-4E82F9999520}"/>
              </a:ext>
            </a:extLst>
          </p:cNvPr>
          <p:cNvSpPr>
            <a:spLocks noGrp="1"/>
          </p:cNvSpPr>
          <p:nvPr>
            <p:ph type="body" sz="quarter" idx="10"/>
          </p:nvPr>
        </p:nvSpPr>
        <p:spPr/>
        <p:txBody>
          <a:bodyPr/>
          <a:lstStyle/>
          <a:p>
            <a:r>
              <a:rPr lang="en-AU" dirty="0"/>
              <a:t>What are we worried about?</a:t>
            </a:r>
          </a:p>
        </p:txBody>
      </p:sp>
      <p:sp>
        <p:nvSpPr>
          <p:cNvPr id="3" name="Text Placeholder 2">
            <a:extLst>
              <a:ext uri="{FF2B5EF4-FFF2-40B4-BE49-F238E27FC236}">
                <a16:creationId xmlns:a16="http://schemas.microsoft.com/office/drawing/2014/main" id="{A617206B-C122-BC48-9DD9-3CC389EF092B}"/>
              </a:ext>
            </a:extLst>
          </p:cNvPr>
          <p:cNvSpPr>
            <a:spLocks noGrp="1"/>
          </p:cNvSpPr>
          <p:nvPr>
            <p:ph type="body" sz="quarter" idx="11"/>
          </p:nvPr>
        </p:nvSpPr>
        <p:spPr/>
        <p:txBody>
          <a:bodyPr/>
          <a:lstStyle/>
          <a:p>
            <a:r>
              <a:rPr lang="en-AU" dirty="0"/>
              <a:t>What’s working well?</a:t>
            </a:r>
          </a:p>
        </p:txBody>
      </p:sp>
      <p:sp>
        <p:nvSpPr>
          <p:cNvPr id="4" name="Text Placeholder 3">
            <a:extLst>
              <a:ext uri="{FF2B5EF4-FFF2-40B4-BE49-F238E27FC236}">
                <a16:creationId xmlns:a16="http://schemas.microsoft.com/office/drawing/2014/main" id="{A2A990DC-7BE7-2E4E-BF20-8CDC50F5163D}"/>
              </a:ext>
            </a:extLst>
          </p:cNvPr>
          <p:cNvSpPr>
            <a:spLocks noGrp="1"/>
          </p:cNvSpPr>
          <p:nvPr>
            <p:ph type="body" sz="quarter" idx="12"/>
          </p:nvPr>
        </p:nvSpPr>
        <p:spPr/>
        <p:txBody>
          <a:bodyPr/>
          <a:lstStyle/>
          <a:p>
            <a:r>
              <a:rPr lang="en-AU" dirty="0"/>
              <a:t>What needs to happen?</a:t>
            </a:r>
          </a:p>
        </p:txBody>
      </p:sp>
      <p:sp>
        <p:nvSpPr>
          <p:cNvPr id="5" name="Text Placeholder 4">
            <a:extLst>
              <a:ext uri="{FF2B5EF4-FFF2-40B4-BE49-F238E27FC236}">
                <a16:creationId xmlns:a16="http://schemas.microsoft.com/office/drawing/2014/main" id="{0EB77124-D115-B041-9BB8-6A8D65E14182}"/>
              </a:ext>
            </a:extLst>
          </p:cNvPr>
          <p:cNvSpPr>
            <a:spLocks noGrp="1"/>
          </p:cNvSpPr>
          <p:nvPr>
            <p:ph type="body" sz="quarter" idx="13"/>
          </p:nvPr>
        </p:nvSpPr>
        <p:spPr>
          <a:xfrm>
            <a:off x="1" y="1338610"/>
            <a:ext cx="4094163" cy="4818298"/>
          </a:xfrm>
        </p:spPr>
        <p:txBody>
          <a:bodyPr>
            <a:normAutofit fontScale="85000" lnSpcReduction="10000"/>
          </a:bodyPr>
          <a:lstStyle/>
          <a:p>
            <a:pPr>
              <a:lnSpc>
                <a:spcPct val="120000"/>
              </a:lnSpc>
            </a:pPr>
            <a:r>
              <a:rPr lang="en-AU" sz="2100" b="1" dirty="0">
                <a:solidFill>
                  <a:srgbClr val="F58229"/>
                </a:solidFill>
                <a:latin typeface="Nexus Sans Pro" panose="02000503030000020003" pitchFamily="2" charset="77"/>
              </a:rPr>
              <a:t>SCHADE:</a:t>
            </a:r>
            <a:r>
              <a:rPr lang="en-AU" b="1" dirty="0">
                <a:solidFill>
                  <a:srgbClr val="F58229"/>
                </a:solidFill>
                <a:latin typeface="Nexus Sans Pro" panose="02000503030000020003" pitchFamily="2" charset="77"/>
              </a:rPr>
              <a:t> </a:t>
            </a:r>
            <a:r>
              <a:rPr lang="en-AU" dirty="0" err="1"/>
              <a:t>Dingen</a:t>
            </a:r>
            <a:r>
              <a:rPr lang="en-AU" dirty="0"/>
              <a:t> in de </a:t>
            </a:r>
            <a:r>
              <a:rPr lang="en-AU" dirty="0" err="1"/>
              <a:t>omgeving</a:t>
            </a:r>
            <a:r>
              <a:rPr lang="en-AU" dirty="0"/>
              <a:t> van het kind die het kind </a:t>
            </a:r>
            <a:r>
              <a:rPr lang="en-AU" dirty="0" err="1"/>
              <a:t>pijn</a:t>
            </a:r>
            <a:r>
              <a:rPr lang="en-AU" dirty="0"/>
              <a:t> </a:t>
            </a:r>
            <a:r>
              <a:rPr lang="en-AU" dirty="0" err="1"/>
              <a:t>kunnen</a:t>
            </a:r>
            <a:r>
              <a:rPr lang="en-AU" dirty="0"/>
              <a:t> </a:t>
            </a:r>
            <a:r>
              <a:rPr lang="en-AU" dirty="0" err="1"/>
              <a:t>doen</a:t>
            </a:r>
            <a:r>
              <a:rPr lang="en-AU" dirty="0"/>
              <a:t> of bang </a:t>
            </a:r>
            <a:r>
              <a:rPr lang="en-AU" dirty="0" err="1"/>
              <a:t>kunnen</a:t>
            </a:r>
            <a:r>
              <a:rPr lang="en-AU" dirty="0"/>
              <a:t> </a:t>
            </a:r>
            <a:r>
              <a:rPr lang="en-AU" dirty="0" err="1"/>
              <a:t>maken</a:t>
            </a:r>
            <a:r>
              <a:rPr lang="en-AU" dirty="0"/>
              <a:t>, </a:t>
            </a:r>
            <a:r>
              <a:rPr lang="en-AU" dirty="0" err="1"/>
              <a:t>zoals</a:t>
            </a:r>
            <a:r>
              <a:rPr lang="en-AU" dirty="0"/>
              <a:t> </a:t>
            </a:r>
            <a:r>
              <a:rPr lang="en-AU" dirty="0" err="1"/>
              <a:t>wanneer</a:t>
            </a:r>
            <a:r>
              <a:rPr lang="en-AU" dirty="0"/>
              <a:t> mama/papa/</a:t>
            </a:r>
            <a:r>
              <a:rPr lang="en-AU" dirty="0" err="1"/>
              <a:t>andere</a:t>
            </a:r>
            <a:r>
              <a:rPr lang="en-AU" dirty="0"/>
              <a:t> </a:t>
            </a:r>
            <a:r>
              <a:rPr lang="en-AU" dirty="0" err="1"/>
              <a:t>volwassenen</a:t>
            </a:r>
            <a:r>
              <a:rPr lang="en-AU" dirty="0"/>
              <a:t> of </a:t>
            </a:r>
            <a:r>
              <a:rPr lang="en-AU" dirty="0" err="1"/>
              <a:t>andere</a:t>
            </a:r>
            <a:r>
              <a:rPr lang="en-AU" dirty="0"/>
              <a:t> </a:t>
            </a:r>
            <a:r>
              <a:rPr lang="en-AU" dirty="0" err="1"/>
              <a:t>kinderen</a:t>
            </a:r>
            <a:r>
              <a:rPr lang="en-AU" dirty="0"/>
              <a:t> het kind </a:t>
            </a:r>
            <a:r>
              <a:rPr lang="en-AU" dirty="0" err="1"/>
              <a:t>blauwe</a:t>
            </a:r>
            <a:r>
              <a:rPr lang="en-AU" dirty="0"/>
              <a:t> </a:t>
            </a:r>
            <a:r>
              <a:rPr lang="en-AU" dirty="0" err="1"/>
              <a:t>plekken</a:t>
            </a:r>
            <a:r>
              <a:rPr lang="en-AU" dirty="0"/>
              <a:t>, </a:t>
            </a:r>
            <a:r>
              <a:rPr lang="en-AU" dirty="0" err="1"/>
              <a:t>snijwonden</a:t>
            </a:r>
            <a:r>
              <a:rPr lang="en-AU" dirty="0"/>
              <a:t> of </a:t>
            </a:r>
            <a:r>
              <a:rPr lang="en-AU" dirty="0" err="1"/>
              <a:t>botbreuken</a:t>
            </a:r>
            <a:r>
              <a:rPr lang="en-AU" dirty="0"/>
              <a:t> </a:t>
            </a:r>
            <a:r>
              <a:rPr lang="en-AU" dirty="0" err="1"/>
              <a:t>bezorgen</a:t>
            </a:r>
            <a:r>
              <a:rPr lang="en-AU" dirty="0"/>
              <a:t> of </a:t>
            </a:r>
            <a:r>
              <a:rPr lang="en-AU" dirty="0" err="1"/>
              <a:t>dingen</a:t>
            </a:r>
            <a:r>
              <a:rPr lang="en-AU" dirty="0"/>
              <a:t> </a:t>
            </a:r>
            <a:r>
              <a:rPr lang="en-AU" dirty="0" err="1"/>
              <a:t>doen</a:t>
            </a:r>
            <a:r>
              <a:rPr lang="en-AU" dirty="0"/>
              <a:t> die het kind bang </a:t>
            </a:r>
            <a:r>
              <a:rPr lang="en-AU" dirty="0" err="1"/>
              <a:t>maken</a:t>
            </a:r>
            <a:r>
              <a:rPr lang="en-AU" dirty="0"/>
              <a:t>, </a:t>
            </a:r>
            <a:r>
              <a:rPr lang="en-AU" dirty="0" err="1"/>
              <a:t>zoals</a:t>
            </a:r>
            <a:r>
              <a:rPr lang="en-AU" dirty="0"/>
              <a:t> </a:t>
            </a:r>
            <a:r>
              <a:rPr lang="en-AU" dirty="0" err="1"/>
              <a:t>vechten</a:t>
            </a:r>
            <a:r>
              <a:rPr lang="en-AU" dirty="0"/>
              <a:t> of </a:t>
            </a:r>
            <a:r>
              <a:rPr lang="en-AU" dirty="0" err="1"/>
              <a:t>ongemakkelijke</a:t>
            </a:r>
            <a:r>
              <a:rPr lang="en-AU" dirty="0"/>
              <a:t> </a:t>
            </a:r>
            <a:r>
              <a:rPr lang="en-AU" dirty="0" err="1"/>
              <a:t>aanrakingen</a:t>
            </a:r>
            <a:r>
              <a:rPr lang="en-AU" dirty="0"/>
              <a:t>.</a:t>
            </a:r>
          </a:p>
          <a:p>
            <a:pPr>
              <a:lnSpc>
                <a:spcPct val="120000"/>
              </a:lnSpc>
            </a:pPr>
            <a:r>
              <a:rPr lang="en-AU" sz="2100" b="1" dirty="0">
                <a:solidFill>
                  <a:srgbClr val="F58229"/>
                </a:solidFill>
                <a:latin typeface="Nexus Sans Pro" panose="02000503030000020003" pitchFamily="2" charset="77"/>
              </a:rPr>
              <a:t>OMSCHRIJVING GEVAAR/ GEVAARSBOODSCHAP:</a:t>
            </a:r>
            <a:r>
              <a:rPr lang="en-AU" b="1" dirty="0">
                <a:solidFill>
                  <a:srgbClr val="F58229"/>
                </a:solidFill>
                <a:latin typeface="Nexus Sans Pro" panose="02000503030000020003" pitchFamily="2" charset="77"/>
              </a:rPr>
              <a:t> </a:t>
            </a:r>
            <a:r>
              <a:rPr lang="en-AU" dirty="0"/>
              <a:t>Dit is </a:t>
            </a:r>
            <a:r>
              <a:rPr lang="en-AU" dirty="0" err="1"/>
              <a:t>waar</a:t>
            </a:r>
            <a:r>
              <a:rPr lang="en-AU" dirty="0"/>
              <a:t> we bang </a:t>
            </a:r>
            <a:r>
              <a:rPr lang="en-AU" dirty="0" err="1"/>
              <a:t>voor</a:t>
            </a:r>
            <a:r>
              <a:rPr lang="en-AU" dirty="0"/>
              <a:t> </a:t>
            </a:r>
            <a:r>
              <a:rPr lang="en-AU" dirty="0" err="1"/>
              <a:t>zijn</a:t>
            </a:r>
            <a:r>
              <a:rPr lang="en-AU" dirty="0"/>
              <a:t>, </a:t>
            </a:r>
            <a:r>
              <a:rPr lang="en-AU" dirty="0" err="1"/>
              <a:t>als</a:t>
            </a:r>
            <a:r>
              <a:rPr lang="en-AU" dirty="0"/>
              <a:t> er </a:t>
            </a:r>
            <a:r>
              <a:rPr lang="en-AU" dirty="0" err="1"/>
              <a:t>niets</a:t>
            </a:r>
            <a:r>
              <a:rPr lang="en-AU" dirty="0"/>
              <a:t> </a:t>
            </a:r>
            <a:r>
              <a:rPr lang="en-AU" dirty="0" err="1"/>
              <a:t>verandert</a:t>
            </a:r>
            <a:r>
              <a:rPr lang="en-AU" dirty="0"/>
              <a:t> </a:t>
            </a:r>
            <a:r>
              <a:rPr lang="en-AU" dirty="0" err="1"/>
              <a:t>aan</a:t>
            </a:r>
            <a:r>
              <a:rPr lang="en-AU" dirty="0"/>
              <a:t> de </a:t>
            </a:r>
            <a:r>
              <a:rPr lang="en-AU" dirty="0" err="1"/>
              <a:t>huidige</a:t>
            </a:r>
            <a:r>
              <a:rPr lang="en-AU" dirty="0"/>
              <a:t> </a:t>
            </a:r>
            <a:r>
              <a:rPr lang="en-AU" dirty="0" err="1"/>
              <a:t>situatie</a:t>
            </a:r>
            <a:r>
              <a:rPr lang="en-AU" dirty="0"/>
              <a:t>.</a:t>
            </a:r>
          </a:p>
          <a:p>
            <a:pPr>
              <a:lnSpc>
                <a:spcPct val="120000"/>
              </a:lnSpc>
            </a:pPr>
            <a:r>
              <a:rPr lang="en-AU" sz="2100" b="1" dirty="0">
                <a:solidFill>
                  <a:srgbClr val="F58229"/>
                </a:solidFill>
                <a:latin typeface="Nexus Sans Pro" panose="02000503030000020003" pitchFamily="2" charset="77"/>
              </a:rPr>
              <a:t>COMPLICERENDE FACTOREN: </a:t>
            </a:r>
            <a:r>
              <a:rPr lang="en-AU" dirty="0" err="1"/>
              <a:t>Dingen</a:t>
            </a:r>
            <a:r>
              <a:rPr lang="en-AU" dirty="0"/>
              <a:t> in het </a:t>
            </a:r>
            <a:r>
              <a:rPr lang="en-AU" dirty="0" err="1"/>
              <a:t>leven</a:t>
            </a:r>
            <a:r>
              <a:rPr lang="en-AU" dirty="0"/>
              <a:t> van het kind, die </a:t>
            </a:r>
            <a:r>
              <a:rPr lang="en-AU" dirty="0" err="1"/>
              <a:t>alles</a:t>
            </a:r>
            <a:r>
              <a:rPr lang="en-AU" dirty="0"/>
              <a:t> wat </a:t>
            </a:r>
            <a:r>
              <a:rPr lang="en-AU" dirty="0" err="1"/>
              <a:t>moeilijker</a:t>
            </a:r>
            <a:r>
              <a:rPr lang="en-AU" dirty="0"/>
              <a:t> </a:t>
            </a:r>
            <a:r>
              <a:rPr lang="en-AU" dirty="0" err="1"/>
              <a:t>maken</a:t>
            </a:r>
            <a:r>
              <a:rPr lang="en-AU" dirty="0"/>
              <a:t>, maar die </a:t>
            </a:r>
            <a:r>
              <a:rPr lang="en-AU" dirty="0" err="1"/>
              <a:t>niet</a:t>
            </a:r>
            <a:r>
              <a:rPr lang="en-AU" dirty="0"/>
              <a:t> per se </a:t>
            </a:r>
            <a:r>
              <a:rPr lang="en-AU" dirty="0" err="1"/>
              <a:t>schade</a:t>
            </a:r>
            <a:r>
              <a:rPr lang="en-AU" dirty="0"/>
              <a:t> of </a:t>
            </a:r>
            <a:r>
              <a:rPr lang="en-AU" dirty="0" err="1"/>
              <a:t>verwondingen</a:t>
            </a:r>
            <a:r>
              <a:rPr lang="en-AU" dirty="0"/>
              <a:t> </a:t>
            </a:r>
            <a:r>
              <a:rPr lang="en-AU" dirty="0" err="1"/>
              <a:t>veroorzaken</a:t>
            </a:r>
            <a:r>
              <a:rPr lang="en-AU" dirty="0"/>
              <a:t>.</a:t>
            </a:r>
          </a:p>
        </p:txBody>
      </p:sp>
      <p:sp>
        <p:nvSpPr>
          <p:cNvPr id="6" name="Text Placeholder 5">
            <a:extLst>
              <a:ext uri="{FF2B5EF4-FFF2-40B4-BE49-F238E27FC236}">
                <a16:creationId xmlns:a16="http://schemas.microsoft.com/office/drawing/2014/main" id="{0C836669-22D0-D443-BC7F-BBA38E663C8C}"/>
              </a:ext>
            </a:extLst>
          </p:cNvPr>
          <p:cNvSpPr>
            <a:spLocks noGrp="1"/>
          </p:cNvSpPr>
          <p:nvPr>
            <p:ph type="body" sz="quarter" idx="14"/>
          </p:nvPr>
        </p:nvSpPr>
        <p:spPr/>
        <p:txBody>
          <a:bodyPr/>
          <a:lstStyle/>
          <a:p>
            <a:r>
              <a:rPr lang="en-AU" b="1" dirty="0">
                <a:solidFill>
                  <a:srgbClr val="F58229"/>
                </a:solidFill>
                <a:latin typeface="Nexus Sans Pro" panose="02000503030000020003" pitchFamily="2" charset="77"/>
              </a:rPr>
              <a:t>BESTAANDE KRACHTEN: </a:t>
            </a:r>
            <a:r>
              <a:rPr lang="en-AU" dirty="0"/>
              <a:t>Die </a:t>
            </a:r>
            <a:r>
              <a:rPr lang="en-AU" dirty="0" err="1"/>
              <a:t>dingen</a:t>
            </a:r>
            <a:r>
              <a:rPr lang="en-AU" dirty="0"/>
              <a:t> </a:t>
            </a:r>
            <a:r>
              <a:rPr lang="en-AU" dirty="0" err="1"/>
              <a:t>waar</a:t>
            </a:r>
            <a:r>
              <a:rPr lang="en-AU" dirty="0"/>
              <a:t> mama/papa/</a:t>
            </a:r>
            <a:r>
              <a:rPr lang="en-AU" dirty="0" err="1"/>
              <a:t>anderen</a:t>
            </a:r>
            <a:r>
              <a:rPr lang="en-AU" dirty="0"/>
              <a:t> in het </a:t>
            </a:r>
            <a:r>
              <a:rPr lang="en-AU" dirty="0" err="1"/>
              <a:t>leven</a:t>
            </a:r>
            <a:r>
              <a:rPr lang="en-AU" dirty="0"/>
              <a:t> van het kind </a:t>
            </a:r>
            <a:r>
              <a:rPr lang="en-AU" dirty="0" err="1"/>
              <a:t>echt</a:t>
            </a:r>
            <a:r>
              <a:rPr lang="en-AU" dirty="0"/>
              <a:t> </a:t>
            </a:r>
            <a:r>
              <a:rPr lang="en-AU" dirty="0" err="1"/>
              <a:t>goed</a:t>
            </a:r>
            <a:r>
              <a:rPr lang="en-AU" dirty="0"/>
              <a:t> in </a:t>
            </a:r>
            <a:r>
              <a:rPr lang="en-AU" dirty="0" err="1"/>
              <a:t>zijn</a:t>
            </a:r>
            <a:r>
              <a:rPr lang="en-AU" dirty="0"/>
              <a:t> </a:t>
            </a:r>
            <a:r>
              <a:rPr lang="en-AU" dirty="0" err="1"/>
              <a:t>waardoor</a:t>
            </a:r>
            <a:r>
              <a:rPr lang="en-AU" dirty="0"/>
              <a:t> het kind </a:t>
            </a:r>
            <a:r>
              <a:rPr lang="en-AU" dirty="0" err="1"/>
              <a:t>zich</a:t>
            </a:r>
            <a:r>
              <a:rPr lang="en-AU" dirty="0"/>
              <a:t> </a:t>
            </a:r>
            <a:r>
              <a:rPr lang="en-AU" dirty="0" err="1"/>
              <a:t>thuis</a:t>
            </a:r>
            <a:r>
              <a:rPr lang="en-AU" dirty="0"/>
              <a:t> </a:t>
            </a:r>
            <a:r>
              <a:rPr lang="en-AU" dirty="0" err="1"/>
              <a:t>veiliger</a:t>
            </a:r>
            <a:r>
              <a:rPr lang="en-AU" dirty="0"/>
              <a:t> </a:t>
            </a:r>
            <a:r>
              <a:rPr lang="en-AU" dirty="0" err="1"/>
              <a:t>voelt</a:t>
            </a:r>
            <a:r>
              <a:rPr lang="en-AU" dirty="0"/>
              <a:t>.</a:t>
            </a:r>
          </a:p>
          <a:p>
            <a:endParaRPr lang="en-AU" b="1" dirty="0">
              <a:solidFill>
                <a:srgbClr val="F58229"/>
              </a:solidFill>
              <a:latin typeface="Nexus Sans Pro" panose="02000503030000020003" pitchFamily="2" charset="77"/>
            </a:endParaRPr>
          </a:p>
          <a:p>
            <a:r>
              <a:rPr lang="en-AU" b="1" dirty="0">
                <a:solidFill>
                  <a:srgbClr val="F58229"/>
                </a:solidFill>
                <a:latin typeface="Nexus Sans Pro" panose="02000503030000020003" pitchFamily="2" charset="77"/>
              </a:rPr>
              <a:t>BESTAANDE VEILIGHEID: </a:t>
            </a:r>
            <a:r>
              <a:rPr lang="en-AU" dirty="0"/>
              <a:t>Die </a:t>
            </a:r>
            <a:r>
              <a:rPr lang="en-AU" dirty="0" err="1"/>
              <a:t>dingen</a:t>
            </a:r>
            <a:r>
              <a:rPr lang="en-AU" dirty="0"/>
              <a:t>, </a:t>
            </a:r>
            <a:r>
              <a:rPr lang="en-AU" dirty="0" err="1"/>
              <a:t>waar</a:t>
            </a:r>
            <a:r>
              <a:rPr lang="en-AU" dirty="0"/>
              <a:t> mama/papa/</a:t>
            </a:r>
            <a:r>
              <a:rPr lang="en-AU" dirty="0" err="1"/>
              <a:t>anderen</a:t>
            </a:r>
            <a:r>
              <a:rPr lang="en-AU" dirty="0"/>
              <a:t> in het </a:t>
            </a:r>
            <a:r>
              <a:rPr lang="en-AU" dirty="0" err="1"/>
              <a:t>leven</a:t>
            </a:r>
            <a:r>
              <a:rPr lang="en-AU" dirty="0"/>
              <a:t> van het kind </a:t>
            </a:r>
            <a:r>
              <a:rPr lang="en-AU" dirty="0" err="1"/>
              <a:t>echt</a:t>
            </a:r>
            <a:r>
              <a:rPr lang="en-AU" dirty="0"/>
              <a:t> </a:t>
            </a:r>
            <a:r>
              <a:rPr lang="en-AU" dirty="0" err="1"/>
              <a:t>goed</a:t>
            </a:r>
            <a:r>
              <a:rPr lang="en-AU" dirty="0"/>
              <a:t> in </a:t>
            </a:r>
            <a:r>
              <a:rPr lang="en-AU" dirty="0" err="1"/>
              <a:t>zijn</a:t>
            </a:r>
            <a:r>
              <a:rPr lang="en-AU" dirty="0"/>
              <a:t> </a:t>
            </a:r>
            <a:r>
              <a:rPr lang="en-AU" dirty="0" err="1"/>
              <a:t>en</a:t>
            </a:r>
            <a:r>
              <a:rPr lang="en-AU" dirty="0"/>
              <a:t> </a:t>
            </a:r>
            <a:r>
              <a:rPr lang="en-AU" dirty="0" err="1"/>
              <a:t>waardoor</a:t>
            </a:r>
            <a:r>
              <a:rPr lang="en-AU" dirty="0"/>
              <a:t> het kind </a:t>
            </a:r>
            <a:r>
              <a:rPr lang="en-AU" dirty="0" err="1"/>
              <a:t>zich</a:t>
            </a:r>
            <a:r>
              <a:rPr lang="en-AU" dirty="0"/>
              <a:t> </a:t>
            </a:r>
            <a:r>
              <a:rPr lang="en-AU" dirty="0" err="1"/>
              <a:t>thuis</a:t>
            </a:r>
            <a:r>
              <a:rPr lang="en-AU" dirty="0"/>
              <a:t> </a:t>
            </a:r>
            <a:r>
              <a:rPr lang="en-AU" dirty="0" err="1"/>
              <a:t>veiliger</a:t>
            </a:r>
            <a:r>
              <a:rPr lang="en-AU" dirty="0"/>
              <a:t> </a:t>
            </a:r>
            <a:r>
              <a:rPr lang="en-AU" dirty="0" err="1"/>
              <a:t>voelt</a:t>
            </a:r>
            <a:r>
              <a:rPr lang="en-AU" dirty="0"/>
              <a:t>.</a:t>
            </a:r>
            <a:endParaRPr lang="en-US" dirty="0"/>
          </a:p>
        </p:txBody>
      </p:sp>
      <p:sp>
        <p:nvSpPr>
          <p:cNvPr id="7" name="Text Placeholder 6">
            <a:extLst>
              <a:ext uri="{FF2B5EF4-FFF2-40B4-BE49-F238E27FC236}">
                <a16:creationId xmlns:a16="http://schemas.microsoft.com/office/drawing/2014/main" id="{6EA72865-6DD7-9348-8980-3A2C7CB724DB}"/>
              </a:ext>
            </a:extLst>
          </p:cNvPr>
          <p:cNvSpPr>
            <a:spLocks noGrp="1"/>
          </p:cNvSpPr>
          <p:nvPr>
            <p:ph type="body" sz="quarter" idx="15"/>
          </p:nvPr>
        </p:nvSpPr>
        <p:spPr/>
        <p:txBody>
          <a:bodyPr/>
          <a:lstStyle/>
          <a:p>
            <a:r>
              <a:rPr lang="en-AU" b="1" dirty="0">
                <a:solidFill>
                  <a:srgbClr val="F58229"/>
                </a:solidFill>
                <a:latin typeface="Nexus Sans Pro" panose="02000503030000020003" pitchFamily="2" charset="77"/>
              </a:rPr>
              <a:t>VEILIGHEIDSDOELEN: </a:t>
            </a:r>
            <a:r>
              <a:rPr lang="en-AU" dirty="0"/>
              <a:t>Alle </a:t>
            </a:r>
            <a:r>
              <a:rPr lang="en-AU" dirty="0" err="1"/>
              <a:t>dingen</a:t>
            </a:r>
            <a:r>
              <a:rPr lang="en-AU" dirty="0"/>
              <a:t> die de </a:t>
            </a:r>
            <a:r>
              <a:rPr lang="en-AU" dirty="0" err="1"/>
              <a:t>jeugdbescherming</a:t>
            </a:r>
            <a:r>
              <a:rPr lang="en-AU" dirty="0"/>
              <a:t> </a:t>
            </a:r>
            <a:r>
              <a:rPr lang="en-AU" dirty="0" err="1"/>
              <a:t>wil</a:t>
            </a:r>
            <a:r>
              <a:rPr lang="en-AU" dirty="0"/>
              <a:t> </a:t>
            </a:r>
            <a:r>
              <a:rPr lang="en-AU" dirty="0" err="1"/>
              <a:t>zien</a:t>
            </a:r>
            <a:r>
              <a:rPr lang="en-AU" dirty="0"/>
              <a:t> om er </a:t>
            </a:r>
            <a:r>
              <a:rPr lang="en-AU" dirty="0" err="1"/>
              <a:t>zeker</a:t>
            </a:r>
            <a:r>
              <a:rPr lang="en-AU" dirty="0"/>
              <a:t> van </a:t>
            </a:r>
            <a:r>
              <a:rPr lang="en-AU" dirty="0" err="1"/>
              <a:t>te</a:t>
            </a:r>
            <a:r>
              <a:rPr lang="en-AU" dirty="0"/>
              <a:t> </a:t>
            </a:r>
            <a:r>
              <a:rPr lang="en-AU" dirty="0" err="1"/>
              <a:t>zijn</a:t>
            </a:r>
            <a:r>
              <a:rPr lang="en-AU" dirty="0"/>
              <a:t> </a:t>
            </a:r>
            <a:r>
              <a:rPr lang="en-AU" dirty="0" err="1"/>
              <a:t>dat</a:t>
            </a:r>
            <a:r>
              <a:rPr lang="en-AU" dirty="0"/>
              <a:t> het kind </a:t>
            </a:r>
            <a:r>
              <a:rPr lang="en-AU" dirty="0" err="1"/>
              <a:t>veilig</a:t>
            </a:r>
            <a:r>
              <a:rPr lang="en-AU" dirty="0"/>
              <a:t> is </a:t>
            </a:r>
            <a:r>
              <a:rPr lang="en-AU" dirty="0" err="1"/>
              <a:t>en</a:t>
            </a:r>
            <a:r>
              <a:rPr lang="en-AU" dirty="0"/>
              <a:t> </a:t>
            </a:r>
            <a:r>
              <a:rPr lang="en-AU" dirty="0" err="1"/>
              <a:t>dat</a:t>
            </a:r>
            <a:r>
              <a:rPr lang="en-AU" dirty="0"/>
              <a:t> we de </a:t>
            </a:r>
            <a:r>
              <a:rPr lang="en-AU" dirty="0" err="1"/>
              <a:t>zaak</a:t>
            </a:r>
            <a:r>
              <a:rPr lang="en-AU" dirty="0"/>
              <a:t> </a:t>
            </a:r>
            <a:r>
              <a:rPr lang="en-AU" dirty="0" err="1"/>
              <a:t>kunnen</a:t>
            </a:r>
            <a:r>
              <a:rPr lang="en-AU" dirty="0"/>
              <a:t> </a:t>
            </a:r>
            <a:r>
              <a:rPr lang="en-AU" dirty="0" err="1"/>
              <a:t>sluiten</a:t>
            </a:r>
            <a:r>
              <a:rPr lang="en-AU" dirty="0"/>
              <a:t>.</a:t>
            </a:r>
          </a:p>
          <a:p>
            <a:endParaRPr lang="en-AU" dirty="0"/>
          </a:p>
          <a:p>
            <a:r>
              <a:rPr lang="en-AU" b="1" dirty="0">
                <a:solidFill>
                  <a:srgbClr val="F58229"/>
                </a:solidFill>
                <a:latin typeface="Nexus Sans Pro" panose="02000503030000020003" pitchFamily="2" charset="77"/>
              </a:rPr>
              <a:t>VOLGENDE STAPPEN: </a:t>
            </a:r>
            <a:r>
              <a:rPr lang="en-AU" dirty="0"/>
              <a:t>De </a:t>
            </a:r>
            <a:r>
              <a:rPr lang="en-AU" dirty="0" err="1"/>
              <a:t>dingen</a:t>
            </a:r>
            <a:r>
              <a:rPr lang="en-AU" dirty="0"/>
              <a:t> die we </a:t>
            </a:r>
            <a:r>
              <a:rPr lang="en-AU" dirty="0" err="1"/>
              <a:t>allemaal</a:t>
            </a:r>
            <a:r>
              <a:rPr lang="en-AU" dirty="0"/>
              <a:t> </a:t>
            </a:r>
            <a:r>
              <a:rPr lang="en-AU" dirty="0" err="1"/>
              <a:t>moeten</a:t>
            </a:r>
            <a:r>
              <a:rPr lang="en-AU" dirty="0"/>
              <a:t> </a:t>
            </a:r>
            <a:r>
              <a:rPr lang="en-AU" dirty="0" err="1"/>
              <a:t>doen</a:t>
            </a:r>
            <a:r>
              <a:rPr lang="en-AU" dirty="0"/>
              <a:t> om </a:t>
            </a:r>
            <a:r>
              <a:rPr lang="en-AU" dirty="0" err="1"/>
              <a:t>ervoor</a:t>
            </a:r>
            <a:r>
              <a:rPr lang="en-AU" dirty="0"/>
              <a:t> </a:t>
            </a:r>
            <a:r>
              <a:rPr lang="en-AU" dirty="0" err="1"/>
              <a:t>te</a:t>
            </a:r>
            <a:r>
              <a:rPr lang="en-AU" dirty="0"/>
              <a:t> </a:t>
            </a:r>
            <a:r>
              <a:rPr lang="en-AU" dirty="0" err="1"/>
              <a:t>zorgen</a:t>
            </a:r>
            <a:r>
              <a:rPr lang="en-AU" dirty="0"/>
              <a:t> </a:t>
            </a:r>
            <a:r>
              <a:rPr lang="en-AU" dirty="0" err="1"/>
              <a:t>dat</a:t>
            </a:r>
            <a:r>
              <a:rPr lang="en-AU" dirty="0"/>
              <a:t> we de </a:t>
            </a:r>
            <a:r>
              <a:rPr lang="en-AU" dirty="0" err="1"/>
              <a:t>juiste</a:t>
            </a:r>
            <a:r>
              <a:rPr lang="en-AU" dirty="0"/>
              <a:t> </a:t>
            </a:r>
            <a:r>
              <a:rPr lang="en-AU" dirty="0" err="1"/>
              <a:t>veranderingen</a:t>
            </a:r>
            <a:r>
              <a:rPr lang="en-AU" dirty="0"/>
              <a:t> </a:t>
            </a:r>
            <a:r>
              <a:rPr lang="en-AU" dirty="0" err="1"/>
              <a:t>aanbrengen</a:t>
            </a:r>
            <a:r>
              <a:rPr lang="en-AU" dirty="0"/>
              <a:t> die </a:t>
            </a:r>
            <a:r>
              <a:rPr lang="en-AU" dirty="0" err="1"/>
              <a:t>nodig</a:t>
            </a:r>
            <a:r>
              <a:rPr lang="en-AU" dirty="0"/>
              <a:t> </a:t>
            </a:r>
            <a:r>
              <a:rPr lang="en-AU" dirty="0" err="1"/>
              <a:t>zijn</a:t>
            </a:r>
            <a:r>
              <a:rPr lang="en-AU" dirty="0"/>
              <a:t> om </a:t>
            </a:r>
            <a:r>
              <a:rPr lang="en-AU" dirty="0" err="1"/>
              <a:t>uw</a:t>
            </a:r>
            <a:r>
              <a:rPr lang="en-AU" dirty="0"/>
              <a:t> kind </a:t>
            </a:r>
            <a:r>
              <a:rPr lang="en-AU" dirty="0" err="1"/>
              <a:t>veilig</a:t>
            </a:r>
            <a:r>
              <a:rPr lang="en-AU" dirty="0"/>
              <a:t> </a:t>
            </a:r>
            <a:r>
              <a:rPr lang="en-AU" dirty="0" err="1"/>
              <a:t>te</a:t>
            </a:r>
            <a:r>
              <a:rPr lang="en-AU" dirty="0"/>
              <a:t> </a:t>
            </a:r>
            <a:r>
              <a:rPr lang="en-AU" dirty="0" err="1"/>
              <a:t>houden</a:t>
            </a:r>
            <a:r>
              <a:rPr lang="en-AU" dirty="0"/>
              <a:t> </a:t>
            </a:r>
            <a:r>
              <a:rPr lang="en-AU" dirty="0" err="1"/>
              <a:t>en</a:t>
            </a:r>
            <a:r>
              <a:rPr lang="en-AU" dirty="0"/>
              <a:t> om het dossier </a:t>
            </a:r>
            <a:r>
              <a:rPr lang="en-AU" dirty="0" err="1"/>
              <a:t>te</a:t>
            </a:r>
            <a:r>
              <a:rPr lang="en-AU" dirty="0"/>
              <a:t> </a:t>
            </a:r>
            <a:r>
              <a:rPr lang="en-AU" dirty="0" err="1"/>
              <a:t>kunnen</a:t>
            </a:r>
            <a:r>
              <a:rPr lang="en-AU" dirty="0"/>
              <a:t> </a:t>
            </a:r>
            <a:r>
              <a:rPr lang="en-AU" dirty="0" err="1"/>
              <a:t>afsluiten</a:t>
            </a:r>
            <a:r>
              <a:rPr lang="en-AU" dirty="0"/>
              <a:t>.</a:t>
            </a:r>
            <a:endParaRPr lang="en-US" dirty="0"/>
          </a:p>
        </p:txBody>
      </p:sp>
      <p:sp>
        <p:nvSpPr>
          <p:cNvPr id="8" name="Text Placeholder 7">
            <a:extLst>
              <a:ext uri="{FF2B5EF4-FFF2-40B4-BE49-F238E27FC236}">
                <a16:creationId xmlns:a16="http://schemas.microsoft.com/office/drawing/2014/main" id="{5E01FF85-8F8F-0041-83DB-DE9D13135488}"/>
              </a:ext>
            </a:extLst>
          </p:cNvPr>
          <p:cNvSpPr>
            <a:spLocks noGrp="1"/>
          </p:cNvSpPr>
          <p:nvPr>
            <p:ph type="body" sz="quarter" idx="16"/>
          </p:nvPr>
        </p:nvSpPr>
        <p:spPr/>
        <p:txBody>
          <a:bodyPr>
            <a:normAutofit/>
          </a:bodyPr>
          <a:lstStyle/>
          <a:p>
            <a:r>
              <a:rPr lang="en-US" sz="2000" dirty="0">
                <a:ea typeface="Nexus Sans Pro" panose="02000503030000020003" pitchFamily="2" charset="77"/>
                <a:cs typeface="NexusSans-Bold" charset="0"/>
              </a:rPr>
              <a:t>Signs of Safety </a:t>
            </a:r>
            <a:r>
              <a:rPr lang="en-US" sz="2000" dirty="0" err="1">
                <a:ea typeface="Nexus Sans Pro" panose="02000503030000020003" pitchFamily="2" charset="77"/>
                <a:cs typeface="NexusSans-Bold" charset="0"/>
              </a:rPr>
              <a:t>Beoordelings</a:t>
            </a:r>
            <a:r>
              <a:rPr lang="en-US" sz="2000" dirty="0">
                <a:ea typeface="Nexus Sans Pro" panose="02000503030000020003" pitchFamily="2" charset="77"/>
                <a:cs typeface="NexusSans-Bold" charset="0"/>
              </a:rPr>
              <a:t>- </a:t>
            </a:r>
            <a:r>
              <a:rPr lang="en-US" sz="2000" dirty="0" err="1">
                <a:ea typeface="Nexus Sans Pro" panose="02000503030000020003" pitchFamily="2" charset="77"/>
                <a:cs typeface="NexusSans-Bold" charset="0"/>
              </a:rPr>
              <a:t>en</a:t>
            </a:r>
            <a:r>
              <a:rPr lang="en-US" sz="2000" dirty="0">
                <a:ea typeface="Nexus Sans Pro" panose="02000503030000020003" pitchFamily="2" charset="77"/>
                <a:cs typeface="NexusSans-Bold" charset="0"/>
              </a:rPr>
              <a:t> </a:t>
            </a:r>
            <a:r>
              <a:rPr lang="en-US" sz="2000" dirty="0" err="1">
                <a:ea typeface="Nexus Sans Pro" panose="02000503030000020003" pitchFamily="2" charset="77"/>
                <a:cs typeface="NexusSans-Bold" charset="0"/>
              </a:rPr>
              <a:t>planningskader</a:t>
            </a:r>
            <a:r>
              <a:rPr lang="en-US" sz="2000" dirty="0">
                <a:ea typeface="Nexus Sans Pro" panose="02000503030000020003" pitchFamily="2" charset="77"/>
                <a:cs typeface="NexusSans-Bold" charset="0"/>
              </a:rPr>
              <a:t>: Zeven </a:t>
            </a:r>
            <a:r>
              <a:rPr lang="en-US" sz="2000" dirty="0" err="1">
                <a:ea typeface="Nexus Sans Pro" panose="02000503030000020003" pitchFamily="2" charset="77"/>
                <a:cs typeface="NexusSans-Bold" charset="0"/>
              </a:rPr>
              <a:t>Analysecategorieën</a:t>
            </a:r>
            <a:r>
              <a:rPr lang="en-AU" sz="2000" dirty="0"/>
              <a:t>– </a:t>
            </a:r>
            <a:r>
              <a:rPr lang="en-AU" sz="2000" dirty="0" err="1"/>
              <a:t>uitleg</a:t>
            </a:r>
            <a:r>
              <a:rPr lang="en-AU" sz="2000" dirty="0"/>
              <a:t> </a:t>
            </a:r>
            <a:r>
              <a:rPr lang="en-AU" sz="2000" dirty="0" err="1"/>
              <a:t>voor</a:t>
            </a:r>
            <a:r>
              <a:rPr lang="en-AU" sz="2000" dirty="0"/>
              <a:t> families</a:t>
            </a:r>
          </a:p>
        </p:txBody>
      </p:sp>
    </p:spTree>
    <p:extLst>
      <p:ext uri="{BB962C8B-B14F-4D97-AF65-F5344CB8AC3E}">
        <p14:creationId xmlns:p14="http://schemas.microsoft.com/office/powerpoint/2010/main" val="220566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P spid="4" grpId="0" build="p"/>
    </p:bldLst>
  </p:timing>
</p:sld>
</file>

<file path=ppt/theme/theme1.xml><?xml version="1.0" encoding="utf-8"?>
<a:theme xmlns:a="http://schemas.openxmlformats.org/drawingml/2006/main" name="Master Slide">
  <a:themeElements>
    <a:clrScheme name="Signs of Safety">
      <a:dk1>
        <a:srgbClr val="000000"/>
      </a:dk1>
      <a:lt1>
        <a:srgbClr val="FFFFFF"/>
      </a:lt1>
      <a:dk2>
        <a:srgbClr val="44546A"/>
      </a:dk2>
      <a:lt2>
        <a:srgbClr val="E7E6E6"/>
      </a:lt2>
      <a:accent1>
        <a:srgbClr val="1A74BC"/>
      </a:accent1>
      <a:accent2>
        <a:srgbClr val="F48228"/>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l">
          <a:defRPr sz="2000" b="1" dirty="0" smtClean="0">
            <a:solidFill>
              <a:schemeClr val="tx1">
                <a:lumMod val="85000"/>
                <a:lumOff val="15000"/>
              </a:schemeClr>
            </a:solidFill>
            <a:latin typeface="NexusSans-Regular" pitchFamily="2" charset="77"/>
          </a:defRPr>
        </a:defPPr>
      </a:lstStyle>
    </a:txDef>
  </a:objectDefaults>
  <a:extraClrSchemeLst/>
  <a:extLst>
    <a:ext uri="{05A4C25C-085E-4340-85A3-A5531E510DB2}">
      <thm15:themeFamily xmlns:thm15="http://schemas.microsoft.com/office/thememl/2012/main" name="Signs of Safety PowerPoint Template EN Nov 2019 v1.7" id="{15E32AB1-8C20-894F-A4D0-33236369D2DB}" vid="{AE7AC589-19DE-4C46-B444-715106649D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 Slide</Template>
  <TotalTime>235</TotalTime>
  <Words>645</Words>
  <Application>Microsoft Macintosh PowerPoint</Application>
  <PresentationFormat>Breedbeeld</PresentationFormat>
  <Paragraphs>53</Paragraphs>
  <Slides>3</Slides>
  <Notes>2</Notes>
  <HiddenSlides>0</HiddenSlides>
  <MMClips>0</MMClips>
  <ScaleCrop>false</ScaleCrop>
  <HeadingPairs>
    <vt:vector size="6" baseType="variant">
      <vt:variant>
        <vt:lpstr>Gebruikte lettertypen</vt:lpstr>
      </vt:variant>
      <vt:variant>
        <vt:i4>7</vt:i4>
      </vt:variant>
      <vt:variant>
        <vt:lpstr>Thema</vt:lpstr>
      </vt:variant>
      <vt:variant>
        <vt:i4>1</vt:i4>
      </vt:variant>
      <vt:variant>
        <vt:lpstr>Diatitels</vt:lpstr>
      </vt:variant>
      <vt:variant>
        <vt:i4>3</vt:i4>
      </vt:variant>
    </vt:vector>
  </HeadingPairs>
  <TitlesOfParts>
    <vt:vector size="11" baseType="lpstr">
      <vt:lpstr>Arial</vt:lpstr>
      <vt:lpstr>Calibri</vt:lpstr>
      <vt:lpstr>DIN 2014</vt:lpstr>
      <vt:lpstr>DIN 2014 Bold</vt:lpstr>
      <vt:lpstr>DIN 2014 Narrow Light</vt:lpstr>
      <vt:lpstr>Nexus Sans Pro</vt:lpstr>
      <vt:lpstr>System Font Regular</vt:lpstr>
      <vt:lpstr>Master Slide</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Signs of Safety Template</dc:title>
  <dc:creator>Patricia Griffioen</dc:creator>
  <cp:lastModifiedBy>Petra Rozeboom</cp:lastModifiedBy>
  <cp:revision>13</cp:revision>
  <dcterms:created xsi:type="dcterms:W3CDTF">2020-04-16T03:33:29Z</dcterms:created>
  <dcterms:modified xsi:type="dcterms:W3CDTF">2025-09-10T18:44:53Z</dcterms:modified>
</cp:coreProperties>
</file>